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7"/>
  </p:notesMasterIdLst>
  <p:handoutMasterIdLst>
    <p:handoutMasterId r:id="rId18"/>
  </p:handoutMasterIdLst>
  <p:sldIdLst>
    <p:sldId id="265" r:id="rId5"/>
    <p:sldId id="310" r:id="rId6"/>
    <p:sldId id="311" r:id="rId7"/>
    <p:sldId id="313" r:id="rId8"/>
    <p:sldId id="314" r:id="rId9"/>
    <p:sldId id="315" r:id="rId10"/>
    <p:sldId id="316" r:id="rId11"/>
    <p:sldId id="317" r:id="rId12"/>
    <p:sldId id="318" r:id="rId13"/>
    <p:sldId id="319" r:id="rId14"/>
    <p:sldId id="320" r:id="rId15"/>
    <p:sldId id="321" r:id="rId16"/>
  </p:sldIdLst>
  <p:sldSz cx="12188825" cy="6858000"/>
  <p:notesSz cx="6858000" cy="9144000"/>
  <p:custDataLst>
    <p:tags r:id="rId19"/>
  </p:custDataLst>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29" autoAdjust="0"/>
  </p:normalViewPr>
  <p:slideViewPr>
    <p:cSldViewPr showGuides="1">
      <p:cViewPr varScale="1">
        <p:scale>
          <a:sx n="101" d="100"/>
          <a:sy n="101" d="100"/>
        </p:scale>
        <p:origin x="150" y="35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115D25CC-CE2B-44FC-97DA-587FCC13922E}" type="datetime1">
              <a:rPr lang="de-DE" smtClean="0"/>
              <a:pPr algn="r" rtl="0"/>
              <a:t>03.05.2018</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de-DE" smtClean="0"/>
              <a:pPr algn="r" rtl="0"/>
              <a:t>‹Nr.›</a:t>
            </a:fld>
            <a:endParaRPr lang="de-DE"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E832C949-ED9C-45D4-8A60-90C89D3B8584}" type="datetime1">
              <a:rPr lang="de-DE" smtClean="0"/>
              <a:pPr/>
              <a:t>03.05.2018</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de-DE" smtClean="0"/>
              <a:pPr/>
              <a:t>‹Nr.›</a:t>
            </a:fld>
            <a:endParaRPr lang="de-DE"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p:txBody>
          <a:bodyPr vert="eaVert" rtlCol="0"/>
          <a:lstStyle>
            <a:lvl1pPr>
              <a:defRPr/>
            </a:lvl1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F3BBF71F-6B75-45D7-B941-52735054B3ED}" type="datetime1">
              <a:rPr lang="de-DE" noProof="0" smtClean="0"/>
              <a:t>03.05.2018</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42412" y="381001"/>
            <a:ext cx="1524001" cy="56388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1522412" y="381001"/>
            <a:ext cx="7391399" cy="5638800"/>
          </a:xfrm>
        </p:spPr>
        <p:txBody>
          <a:bodyPr vert="eaVert" rtlCol="0"/>
          <a:lstStyle>
            <a:lvl1pPr>
              <a:defRPr/>
            </a:lvl1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11FBB583-E85B-40D4-BB8F-2B80057BC64D}" type="datetime1">
              <a:rPr lang="de-DE" noProof="0" smtClean="0"/>
              <a:t>03.05.2018</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55E31ED3-E6AE-44D5-A9C7-C6633E9D19BB}" type="datetime1">
              <a:rPr lang="de-DE" smtClean="0"/>
              <a:t>03.05.2018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de-DE" noProof="0" dirty="0"/>
              <a:t>Textmasterformate bearbeiten</a:t>
            </a:r>
          </a:p>
        </p:txBody>
      </p:sp>
      <p:sp>
        <p:nvSpPr>
          <p:cNvPr id="4" name="Datumsplatzhalter 3"/>
          <p:cNvSpPr>
            <a:spLocks noGrp="1"/>
          </p:cNvSpPr>
          <p:nvPr>
            <p:ph type="dt" sz="half" idx="10"/>
          </p:nvPr>
        </p:nvSpPr>
        <p:spPr/>
        <p:txBody>
          <a:bodyPr rtlCol="0"/>
          <a:lstStyle>
            <a:lvl1pPr>
              <a:defRPr/>
            </a:lvl1pPr>
          </a:lstStyle>
          <a:p>
            <a:fld id="{819F0673-22E3-4A87-812E-6AFFD732D064}" type="datetime1">
              <a:rPr lang="de-DE" smtClean="0"/>
              <a:t>03.05.2018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p>
            <a:r>
              <a:rPr lang="de-DE"/>
              <a:t>​</a:t>
            </a:r>
            <a:fld id="{06C502D2-350A-4FCB-A284-85C3FF505B08}" type="datetime1">
              <a:rPr lang="de-DE" smtClean="0"/>
              <a:t>03.05.2018</a:t>
            </a:fld>
            <a:r>
              <a:rPr lang="de-DE"/>
              <a:t>​</a:t>
            </a:r>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noProof="0" dirty="0"/>
              <a:t>Textmasterformate bearbeiten</a:t>
            </a:r>
          </a:p>
        </p:txBody>
      </p:sp>
      <p:sp>
        <p:nvSpPr>
          <p:cNvPr id="4" name="Inhaltsplatzhalter 3"/>
          <p:cNvSpPr>
            <a:spLocks noGrp="1"/>
          </p:cNvSpPr>
          <p:nvPr>
            <p:ph sz="half" idx="2" hasCustomPrompt="1"/>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C5D96E20-8152-41B4-A53E-04F3C21BD353}" type="datetime1">
              <a:rPr lang="de-DE" noProof="0" smtClean="0"/>
              <a:t>03.05.2018</a:t>
            </a:fld>
            <a:endParaRPr lang="de-DE" noProof="0"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a:p>
        </p:txBody>
      </p:sp>
      <p:sp>
        <p:nvSpPr>
          <p:cNvPr id="3" name="Datumsplatzhalter 2"/>
          <p:cNvSpPr>
            <a:spLocks noGrp="1"/>
          </p:cNvSpPr>
          <p:nvPr>
            <p:ph type="dt" sz="half" idx="10"/>
          </p:nvPr>
        </p:nvSpPr>
        <p:spPr/>
        <p:txBody>
          <a:bodyPr rtlCol="0"/>
          <a:lstStyle>
            <a:lvl1pPr>
              <a:defRPr/>
            </a:lvl1pPr>
          </a:lstStyle>
          <a:p>
            <a:fld id="{DCE8CDAB-FD76-436E-B4AD-7635E9D3E2B6}" type="datetime1">
              <a:rPr lang="de-DE" smtClean="0"/>
              <a:t>03.05.2018</a:t>
            </a:fld>
            <a:endParaRPr lang="de-DE" dirty="0"/>
          </a:p>
        </p:txBody>
      </p:sp>
      <p:sp>
        <p:nvSpPr>
          <p:cNvPr id="4" name="Fußzeilenplatzhalter 3"/>
          <p:cNvSpPr>
            <a:spLocks noGrp="1"/>
          </p:cNvSpPr>
          <p:nvPr>
            <p:ph type="ftr" sz="quarter" idx="11"/>
          </p:nvPr>
        </p:nvSpPr>
        <p:spPr/>
        <p:txBody>
          <a:bodyPr rtlCol="0"/>
          <a:lstStyle/>
          <a:p>
            <a:pPr rtl="0"/>
            <a:endParaRPr/>
          </a:p>
        </p:txBody>
      </p:sp>
      <p:sp>
        <p:nvSpPr>
          <p:cNvPr id="5" name="Foliennummernplatzhalter 4"/>
          <p:cNvSpPr>
            <a:spLocks noGrp="1"/>
          </p:cNvSpPr>
          <p:nvPr>
            <p:ph type="sldNum" sz="quarter" idx="12"/>
          </p:nvPr>
        </p:nvSpPr>
        <p:spPr/>
        <p:txBody>
          <a:bodyPr rtlCol="0"/>
          <a:lstStyle/>
          <a:p>
            <a:pPr rtl="0"/>
            <a:fld id="{2A013F82-EE5E-44EE-A61D-E31C6657F26F}" type="slidenum">
              <a:rPr/>
              <a:t>‹Nr.›</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bg2"/>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F088CD7F-1F46-47D0-BD4B-29561B18F636}" type="datetime1">
              <a:rPr lang="de-DE" smtClean="0"/>
              <a:t>03.05.2018</a:t>
            </a:fld>
            <a:endParaRPr lang="de-DE" dirty="0"/>
          </a:p>
        </p:txBody>
      </p:sp>
      <p:sp>
        <p:nvSpPr>
          <p:cNvPr id="3" name="Fußzeilenplatzhalter 2"/>
          <p:cNvSpPr>
            <a:spLocks noGrp="1"/>
          </p:cNvSpPr>
          <p:nvPr>
            <p:ph type="ftr" sz="quarter" idx="11"/>
          </p:nvPr>
        </p:nvSpPr>
        <p:spPr/>
        <p:txBody>
          <a:bodyPr rtlCol="0"/>
          <a:lstStyle/>
          <a:p>
            <a:pPr rtl="0"/>
            <a:endParaRPr/>
          </a:p>
        </p:txBody>
      </p:sp>
      <p:sp>
        <p:nvSpPr>
          <p:cNvPr id="4" name="Foliennummernplatzhalter 3"/>
          <p:cNvSpPr>
            <a:spLocks noGrp="1"/>
          </p:cNvSpPr>
          <p:nvPr>
            <p:ph type="sldNum" sz="quarter" idx="12"/>
          </p:nvPr>
        </p:nvSpPr>
        <p:spPr/>
        <p:txBody>
          <a:bodyPr rtlCol="0"/>
          <a:lstStyle/>
          <a:p>
            <a:pPr rtl="0"/>
            <a:fld id="{2A013F82-EE5E-44EE-A61D-E31C6657F26F}" type="slidenum">
              <a:rPr/>
              <a:t>‹Nr.›</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604" y="1905000"/>
            <a:ext cx="3596607" cy="2667000"/>
          </a:xfrm>
        </p:spPr>
        <p:txBody>
          <a:bodyPr rtlCol="0" anchor="b">
            <a:noAutofit/>
          </a:bodyPr>
          <a:lstStyle>
            <a:lvl1pPr algn="l" rtl="0">
              <a:lnSpc>
                <a:spcPct val="90000"/>
              </a:lnSpc>
              <a:defRPr sz="3200" b="0" baseline="0">
                <a:solidFill>
                  <a:schemeClr val="tx1"/>
                </a:solidFill>
              </a:defRPr>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E768C2F9-25B0-4AF5-88D3-43D7F5FF1603}" type="datetime1">
              <a:rPr lang="de-DE" noProof="0" smtClean="0"/>
              <a:t>03.05.2018</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noProof="0"/>
              <a:t>Bild durch Klicken auf Symbol hinzufügen</a:t>
            </a:r>
            <a:endParaRPr lang="de-DE" noProof="0" dirty="0"/>
          </a:p>
        </p:txBody>
      </p:sp>
      <p:sp>
        <p:nvSpPr>
          <p:cNvPr id="2" name="Titel 1"/>
          <p:cNvSpPr>
            <a:spLocks noGrp="1"/>
          </p:cNvSpPr>
          <p:nvPr>
            <p:ph type="title"/>
          </p:nvPr>
        </p:nvSpPr>
        <p:spPr>
          <a:xfrm>
            <a:off x="1055604" y="1905000"/>
            <a:ext cx="3596607" cy="2667000"/>
          </a:xfrm>
        </p:spPr>
        <p:txBody>
          <a:bodyPr rtlCol="0" anchor="b">
            <a:normAutofit/>
          </a:bodyPr>
          <a:lstStyle>
            <a:lvl1pPr algn="l" rtl="0">
              <a:lnSpc>
                <a:spcPct val="90000"/>
              </a:lnSpc>
              <a:defRPr sz="3200" b="0" i="0" baseline="0">
                <a:solidFill>
                  <a:schemeClr val="tx1"/>
                </a:solidFill>
              </a:defRPr>
            </a:lvl1pPr>
          </a:lstStyle>
          <a:p>
            <a:pPr rtl="0"/>
            <a:r>
              <a:rPr lang="de-DE" noProof="0"/>
              <a:t>Mastertitelformat bearbeiten</a:t>
            </a:r>
            <a:endParaRPr lang="de-DE" noProof="0" dirty="0"/>
          </a:p>
        </p:txBody>
      </p:sp>
      <p:sp>
        <p:nvSpPr>
          <p:cNvPr id="4" name="Textplatzhalter 3"/>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6E2C7C6C-A48D-4295-8C07-F9E0436A458F}" type="datetime1">
              <a:rPr lang="de-DE" noProof="0" smtClean="0"/>
              <a:t>03.05.2018</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A013F82-EE5E-44EE-A61D-E31C6657F26F}" type="slidenum">
              <a:rPr lang="de-DE" noProof="0" smtClean="0"/>
              <a:pPr/>
              <a:t>‹Nr.›</a:t>
            </a:fld>
            <a:endParaRPr lang="de-DE"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627A1DAD-9855-4570-B4E7-177C26F6025E}" type="datetime1">
              <a:rPr lang="de-DE" smtClean="0"/>
              <a:t>03.05.2018</a:t>
            </a:fld>
            <a:endParaRPr lang="de-DE" dirty="0"/>
          </a:p>
        </p:txBody>
      </p:sp>
      <p:sp>
        <p:nvSpPr>
          <p:cNvPr id="5" name="Fußzeilenplatzhalt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de-DE" noProof="0" dirty="0"/>
          </a:p>
        </p:txBody>
      </p:sp>
      <p:sp>
        <p:nvSpPr>
          <p:cNvPr id="6" name="Foliennummernplatzhalt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de-DE" smtClean="0"/>
              <a:pPr/>
              <a:t>‹Nr.›</a:t>
            </a:fld>
            <a:endParaRPr lang="de-DE"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ANTRAG%20Landestag%20Blitz-%20und%20Schnellschachmannschaftsmeisterschafte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rueckblick_17.mp4" TargetMode="External"/><Relationship Id="rId7" Type="http://schemas.openxmlformats.org/officeDocument/2006/relationships/slide" Target="slide4.xml"/><Relationship Id="rId2" Type="http://schemas.openxmlformats.org/officeDocument/2006/relationships/hyperlink" Target="PROTOKOLL2017.pdf" TargetMode="Externa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hyperlink" Target="Kassabericht.docx" TargetMode="Externa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hyperlink" Target="mailto:h.erlacher@chello.at" TargetMode="External"/><Relationship Id="rId2" Type="http://schemas.openxmlformats.org/officeDocument/2006/relationships/hyperlink" Target="http://tirol.chess.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ANTRAG_2_SOG.pdf" TargetMode="Externa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de-DE" dirty="0"/>
              <a:t>LANDES TAG 2018</a:t>
            </a:r>
            <a:endParaRPr lang="en-US" dirty="0"/>
          </a:p>
        </p:txBody>
      </p:sp>
      <p:sp>
        <p:nvSpPr>
          <p:cNvPr id="4" name="Untertitel 3"/>
          <p:cNvSpPr>
            <a:spLocks noGrp="1"/>
          </p:cNvSpPr>
          <p:nvPr>
            <p:ph type="body" idx="1"/>
          </p:nvPr>
        </p:nvSpPr>
        <p:spPr/>
        <p:txBody>
          <a:bodyPr rtlCol="0">
            <a:normAutofit lnSpcReduction="10000"/>
          </a:bodyPr>
          <a:lstStyle/>
          <a:p>
            <a:pPr rtl="0"/>
            <a:r>
              <a:rPr lang="de-DE" dirty="0"/>
              <a:t>LANDESVERBAND SCHACH</a:t>
            </a:r>
            <a:br>
              <a:rPr lang="de-DE" dirty="0"/>
            </a:br>
            <a:r>
              <a:rPr lang="de-DE" dirty="0"/>
              <a:t>JENBACH, am 6. Mai 2018</a:t>
            </a:r>
            <a:endParaRPr lang="it-IT" dirty="0"/>
          </a:p>
        </p:txBody>
      </p:sp>
      <p:pic>
        <p:nvPicPr>
          <p:cNvPr id="9" name="Grafik 8">
            <a:extLst>
              <a:ext uri="{FF2B5EF4-FFF2-40B4-BE49-F238E27FC236}">
                <a16:creationId xmlns:a16="http://schemas.microsoft.com/office/drawing/2014/main" id="{9F868276-049E-4CCA-962E-A826C032B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860" y="1412776"/>
            <a:ext cx="2232248" cy="2324708"/>
          </a:xfrm>
          <a:prstGeom prst="rect">
            <a:avLst/>
          </a:prstGeom>
        </p:spPr>
      </p:pic>
      <p:sp>
        <p:nvSpPr>
          <p:cNvPr id="2" name="Foliennummernplatzhalter 1">
            <a:extLst>
              <a:ext uri="{FF2B5EF4-FFF2-40B4-BE49-F238E27FC236}">
                <a16:creationId xmlns:a16="http://schemas.microsoft.com/office/drawing/2014/main" id="{582F3D39-4A70-4D67-999B-41B227D7D429}"/>
              </a:ext>
            </a:extLst>
          </p:cNvPr>
          <p:cNvSpPr>
            <a:spLocks noGrp="1"/>
          </p:cNvSpPr>
          <p:nvPr>
            <p:ph type="sldNum" sz="quarter" idx="12"/>
          </p:nvPr>
        </p:nvSpPr>
        <p:spPr/>
        <p:txBody>
          <a:bodyPr/>
          <a:lstStyle/>
          <a:p>
            <a:pPr rtl="0"/>
            <a:fld id="{2A013F82-EE5E-44EE-A61D-E31C6657F26F}" type="slidenum">
              <a:rPr lang="de-DE" noProof="0" smtClean="0"/>
              <a:t>1</a:t>
            </a:fld>
            <a:endParaRPr lang="de-DE" noProof="0"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C8AB84-71F7-4566-A594-AFD43B3BB167}"/>
              </a:ext>
            </a:extLst>
          </p:cNvPr>
          <p:cNvSpPr txBox="1"/>
          <p:nvPr/>
        </p:nvSpPr>
        <p:spPr>
          <a:xfrm>
            <a:off x="837828" y="548680"/>
            <a:ext cx="10225136" cy="3785652"/>
          </a:xfrm>
          <a:prstGeom prst="rect">
            <a:avLst/>
          </a:prstGeom>
          <a:noFill/>
        </p:spPr>
        <p:txBody>
          <a:bodyPr wrap="square" rtlCol="0">
            <a:spAutoFit/>
          </a:bodyPr>
          <a:lstStyle/>
          <a:p>
            <a:r>
              <a:rPr lang="de-DE" sz="2400" dirty="0">
                <a:solidFill>
                  <a:schemeClr val="accent1">
                    <a:lumMod val="60000"/>
                    <a:lumOff val="40000"/>
                  </a:schemeClr>
                </a:solidFill>
                <a:latin typeface="Calibri" panose="020F0502020204030204" pitchFamily="34" charset="0"/>
                <a:cs typeface="Calibri" panose="020F0502020204030204" pitchFamily="34" charset="0"/>
              </a:rPr>
              <a:t>ANTRAG 5 – SC SCHWAZ</a:t>
            </a: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pPr algn="just"/>
            <a:r>
              <a:rPr lang="de-DE" dirty="0">
                <a:latin typeface="Calibri" panose="020F0502020204030204" pitchFamily="34" charset="0"/>
                <a:cs typeface="Calibri" panose="020F0502020204030204" pitchFamily="34" charset="0"/>
              </a:rPr>
              <a:t>Die Tiroler Landesliga besteht aufgrund eines Mangels an Vereinen nur noch aus 10 Mannschaften. Seit dieser TUWO-Änderung wird der Ligabetrieb nur noch an vier Wochenenden und der Schlussrunde durchgeführt. Dieser Zustand ist aufgrund der langen Pausen zwischen den Runden (in der Saison 2017/18 etwa im Frühjahr) bedauernswert. Wir halten es für notwendig, diese Lücke zu füllen und plädieren daher für zwei neue Bewerbe: die Tiroler Blitz und Schnellschachmannschaftsmeisterschaften. Diese Turniere sollen einen Ersatz für das frühere fünfte Wochenende darstellen. </a:t>
            </a:r>
          </a:p>
          <a:p>
            <a:pPr algn="just"/>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Der SC SCHWAZ stellt daher den ANTRAG </a:t>
            </a:r>
            <a:r>
              <a:rPr lang="de-DE" dirty="0" err="1">
                <a:latin typeface="Calibri" panose="020F0502020204030204" pitchFamily="34" charset="0"/>
                <a:cs typeface="Calibri" panose="020F0502020204030204" pitchFamily="34" charset="0"/>
              </a:rPr>
              <a:t>eineN</a:t>
            </a:r>
            <a:r>
              <a:rPr lang="de-DE" dirty="0">
                <a:latin typeface="Calibri" panose="020F0502020204030204" pitchFamily="34" charset="0"/>
                <a:cs typeface="Calibri" panose="020F0502020204030204" pitchFamily="34" charset="0"/>
              </a:rPr>
              <a:t> BLITZSCHACH- und SCHNELLSCHACHMANNSCHAFTS-BEWERB einzuführen!</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Siehe </a:t>
            </a:r>
            <a:r>
              <a:rPr lang="de-DE" dirty="0">
                <a:latin typeface="Calibri" panose="020F0502020204030204" pitchFamily="34" charset="0"/>
                <a:cs typeface="Calibri" panose="020F0502020204030204" pitchFamily="34" charset="0"/>
                <a:hlinkClick r:id="rId2" action="ppaction://hlinkfile"/>
              </a:rPr>
              <a:t>notwendige TUWO-ÄNDERUNGEN – gesamter ANTRAG</a:t>
            </a:r>
            <a:endParaRPr lang="de-DE" dirty="0">
              <a:latin typeface="Calibri" panose="020F0502020204030204" pitchFamily="34" charset="0"/>
              <a:cs typeface="Calibri" panose="020F0502020204030204" pitchFamily="34" charset="0"/>
            </a:endParaRPr>
          </a:p>
        </p:txBody>
      </p:sp>
      <p:sp>
        <p:nvSpPr>
          <p:cNvPr id="6" name="Foliennummernplatzhalter 5">
            <a:extLst>
              <a:ext uri="{FF2B5EF4-FFF2-40B4-BE49-F238E27FC236}">
                <a16:creationId xmlns:a16="http://schemas.microsoft.com/office/drawing/2014/main" id="{DEE3B23B-1276-486A-9A2F-8CFADE52DD26}"/>
              </a:ext>
            </a:extLst>
          </p:cNvPr>
          <p:cNvSpPr>
            <a:spLocks noGrp="1"/>
          </p:cNvSpPr>
          <p:nvPr>
            <p:ph type="sldNum" sz="quarter" idx="12"/>
          </p:nvPr>
        </p:nvSpPr>
        <p:spPr/>
        <p:txBody>
          <a:bodyPr/>
          <a:lstStyle/>
          <a:p>
            <a:pPr rtl="0"/>
            <a:fld id="{2A013F82-EE5E-44EE-A61D-E31C6657F26F}" type="slidenum">
              <a:rPr lang="de-DE" noProof="0" smtClean="0"/>
              <a:t>10</a:t>
            </a:fld>
            <a:endParaRPr lang="de-DE" noProof="0" dirty="0"/>
          </a:p>
        </p:txBody>
      </p:sp>
    </p:spTree>
    <p:extLst>
      <p:ext uri="{BB962C8B-B14F-4D97-AF65-F5344CB8AC3E}">
        <p14:creationId xmlns:p14="http://schemas.microsoft.com/office/powerpoint/2010/main" val="336100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AD32A2A-0C37-4ACB-AB13-7A9288A35578}"/>
              </a:ext>
            </a:extLst>
          </p:cNvPr>
          <p:cNvSpPr txBox="1"/>
          <p:nvPr/>
        </p:nvSpPr>
        <p:spPr>
          <a:xfrm>
            <a:off x="549796" y="404664"/>
            <a:ext cx="10729192" cy="5386090"/>
          </a:xfrm>
          <a:prstGeom prst="rect">
            <a:avLst/>
          </a:prstGeom>
          <a:noFill/>
        </p:spPr>
        <p:txBody>
          <a:bodyPr wrap="square" rtlCol="0">
            <a:spAutoFit/>
          </a:bodyPr>
          <a:lstStyle/>
          <a:p>
            <a:r>
              <a:rPr lang="de-DE" sz="2400" dirty="0">
                <a:solidFill>
                  <a:schemeClr val="accent1">
                    <a:lumMod val="60000"/>
                    <a:lumOff val="40000"/>
                  </a:schemeClr>
                </a:solidFill>
              </a:rPr>
              <a:t>ANTRAG 6 von Schach ohne Grenzen</a:t>
            </a:r>
          </a:p>
          <a:p>
            <a:r>
              <a:rPr lang="de-DE" sz="1600" dirty="0"/>
              <a:t>Betrifft die Gebietsklasse:</a:t>
            </a:r>
          </a:p>
          <a:p>
            <a:r>
              <a:rPr lang="de-DE" sz="1600" dirty="0"/>
              <a:t>Nachmeldungen von SpielerInnen während der laufenden Saison sind in der Gebietsklasse möglich und werden an die Reihenfolge der Nennliste (zum Stand 8.August) angehängt.</a:t>
            </a:r>
          </a:p>
          <a:p>
            <a:r>
              <a:rPr lang="de-DE" sz="1600" dirty="0"/>
              <a:t>Nachgemeldete Spieler müssen für den meldenden Verein spielberechtigt und dem Spielleiter vor dem Wettkampfeinsatz gemeldet sein. Ohne rechtzeitige Nachmeldung (und schriftlicher Rückbestätigung durch den Landesspielleiter) sind Spieler nicht einsatzberechtigt. Für Entscheidungsspiele sind Nachmeldungen nicht möglich.</a:t>
            </a:r>
          </a:p>
          <a:p>
            <a:r>
              <a:rPr lang="de-DE" sz="1600" dirty="0"/>
              <a:t>Dementsprechend ist auch die Beschränkung der Kaderliste von 14(16) Spielern aufzuheben.</a:t>
            </a:r>
          </a:p>
          <a:p>
            <a:r>
              <a:rPr lang="de-DE" sz="1600" dirty="0"/>
              <a:t>Begründung:</a:t>
            </a:r>
          </a:p>
          <a:p>
            <a:r>
              <a:rPr lang="de-DE" sz="1600" dirty="0"/>
              <a:t>SpielerInnen, die während der Saison zu einem Verein dazu stoßen, könnten somit noch im </a:t>
            </a:r>
            <a:r>
              <a:rPr lang="de-DE" sz="1600" dirty="0" err="1"/>
              <a:t>Mannschaftsbewerb</a:t>
            </a:r>
            <a:r>
              <a:rPr lang="de-DE" sz="1600" dirty="0"/>
              <a:t> eingesetzt werden.</a:t>
            </a:r>
          </a:p>
          <a:p>
            <a:r>
              <a:rPr lang="de-DE" sz="1600" dirty="0"/>
              <a:t>Desgleichen gilt für Jugendliche, die neu anfangen. Bisher musste man solche Spieler auf die nächste Saison vertrösten.</a:t>
            </a:r>
          </a:p>
          <a:p>
            <a:br>
              <a:rPr lang="de-DE" sz="1600" dirty="0"/>
            </a:br>
            <a:r>
              <a:rPr lang="de-DE" sz="1600" dirty="0"/>
              <a:t>§9 Tiroler Mannschaftsmeisterschaft (TMM)</a:t>
            </a:r>
          </a:p>
          <a:p>
            <a:r>
              <a:rPr lang="de-DE" sz="1600" dirty="0"/>
              <a:t>9.10 Kader </a:t>
            </a:r>
          </a:p>
          <a:p>
            <a:r>
              <a:rPr lang="de-DE" sz="1600" dirty="0">
                <a:solidFill>
                  <a:srgbClr val="FF0000"/>
                </a:solidFill>
              </a:rPr>
              <a:t>Abs. 5 - Besondere Regeln für die Gebietsklasse:</a:t>
            </a:r>
          </a:p>
          <a:p>
            <a:r>
              <a:rPr lang="de-DE" sz="1600" dirty="0">
                <a:solidFill>
                  <a:srgbClr val="FF0000"/>
                </a:solidFill>
              </a:rPr>
              <a:t>Jede Mannschaft kann während der Saison 2 Spieler nachmelden. Diese Spieler rücken automatisch ans Ende der Kaderliste.</a:t>
            </a:r>
          </a:p>
          <a:p>
            <a:r>
              <a:rPr lang="de-DE" sz="1600" dirty="0">
                <a:solidFill>
                  <a:srgbClr val="FF0000"/>
                </a:solidFill>
              </a:rPr>
              <a:t>Ein nachgemeldeter Spieler darf in keiner anderen Kaderliste der aktuellen TMM-Saison</a:t>
            </a:r>
          </a:p>
          <a:p>
            <a:r>
              <a:rPr lang="de-DE" sz="1600" dirty="0">
                <a:solidFill>
                  <a:srgbClr val="FF0000"/>
                </a:solidFill>
              </a:rPr>
              <a:t>aufscheinen.</a:t>
            </a:r>
          </a:p>
          <a:p>
            <a:r>
              <a:rPr lang="de-DE" sz="1600" dirty="0">
                <a:solidFill>
                  <a:srgbClr val="FF0000"/>
                </a:solidFill>
              </a:rPr>
              <a:t>Nachmeldungen müssen mindestens 2 Tage vor Rundenbeginn an die Landesspielleitung erfolgen.</a:t>
            </a:r>
          </a:p>
          <a:p>
            <a:r>
              <a:rPr lang="de-DE" sz="1600" dirty="0">
                <a:solidFill>
                  <a:srgbClr val="FF0000"/>
                </a:solidFill>
              </a:rPr>
              <a:t>Eine Nachmeldung vor der letzten Runde des Grunddurchgangs und vor der Schlussrunde ist nicht möglich. </a:t>
            </a:r>
          </a:p>
        </p:txBody>
      </p:sp>
      <p:sp>
        <p:nvSpPr>
          <p:cNvPr id="5" name="Foliennummernplatzhalter 4">
            <a:extLst>
              <a:ext uri="{FF2B5EF4-FFF2-40B4-BE49-F238E27FC236}">
                <a16:creationId xmlns:a16="http://schemas.microsoft.com/office/drawing/2014/main" id="{E21531A1-A2A6-4DF8-8B71-274ADBD84766}"/>
              </a:ext>
            </a:extLst>
          </p:cNvPr>
          <p:cNvSpPr>
            <a:spLocks noGrp="1"/>
          </p:cNvSpPr>
          <p:nvPr>
            <p:ph type="sldNum" sz="quarter" idx="12"/>
          </p:nvPr>
        </p:nvSpPr>
        <p:spPr/>
        <p:txBody>
          <a:bodyPr/>
          <a:lstStyle/>
          <a:p>
            <a:pPr rtl="0"/>
            <a:fld id="{2A013F82-EE5E-44EE-A61D-E31C6657F26F}" type="slidenum">
              <a:rPr lang="de-DE" noProof="0" smtClean="0"/>
              <a:t>11</a:t>
            </a:fld>
            <a:endParaRPr lang="de-DE" noProof="0" dirty="0"/>
          </a:p>
        </p:txBody>
      </p:sp>
      <p:sp>
        <p:nvSpPr>
          <p:cNvPr id="6" name="Pfeil: nach links 5">
            <a:hlinkClick r:id="rId2" action="ppaction://hlinksldjump"/>
            <a:extLst>
              <a:ext uri="{FF2B5EF4-FFF2-40B4-BE49-F238E27FC236}">
                <a16:creationId xmlns:a16="http://schemas.microsoft.com/office/drawing/2014/main" id="{36CAEF07-2373-41AA-B88F-BC1C8B432082}"/>
              </a:ext>
            </a:extLst>
          </p:cNvPr>
          <p:cNvSpPr/>
          <p:nvPr/>
        </p:nvSpPr>
        <p:spPr>
          <a:xfrm>
            <a:off x="693812" y="5949280"/>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13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94AAC39-04B0-4035-B551-F0648FFA7A42}"/>
              </a:ext>
            </a:extLst>
          </p:cNvPr>
          <p:cNvSpPr txBox="1"/>
          <p:nvPr/>
        </p:nvSpPr>
        <p:spPr>
          <a:xfrm>
            <a:off x="1053852" y="764704"/>
            <a:ext cx="10009112" cy="4833887"/>
          </a:xfrm>
          <a:prstGeom prst="rect">
            <a:avLst/>
          </a:prstGeom>
          <a:noFill/>
        </p:spPr>
        <p:txBody>
          <a:bodyPr wrap="square" rtlCol="0">
            <a:spAutoFit/>
          </a:bodyPr>
          <a:lstStyle/>
          <a:p>
            <a:pPr>
              <a:lnSpc>
                <a:spcPct val="115000"/>
              </a:lnSpc>
              <a:spcAft>
                <a:spcPts val="1000"/>
              </a:spcAft>
            </a:pPr>
            <a:r>
              <a:rPr lang="de-DE" sz="2400"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ANTRAG 8: SCHACHKLUB  LANGKAMPFEN </a:t>
            </a:r>
            <a:endParaRPr lang="de-DE" sz="1400"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Der Schachklub </a:t>
            </a:r>
            <a:r>
              <a:rPr lang="de-DE" dirty="0" err="1">
                <a:latin typeface="Calibri" panose="020F0502020204030204" pitchFamily="34" charset="0"/>
                <a:ea typeface="Calibri" panose="020F0502020204030204" pitchFamily="34" charset="0"/>
                <a:cs typeface="Times New Roman" panose="02020603050405020304" pitchFamily="18" charset="0"/>
              </a:rPr>
              <a:t>Langkampfen</a:t>
            </a:r>
            <a:r>
              <a:rPr lang="de-DE" dirty="0">
                <a:latin typeface="Calibri" panose="020F0502020204030204" pitchFamily="34" charset="0"/>
                <a:ea typeface="Calibri" panose="020F0502020204030204" pitchFamily="34" charset="0"/>
                <a:cs typeface="Times New Roman" panose="02020603050405020304" pitchFamily="18" charset="0"/>
              </a:rPr>
              <a:t> stellt folgenden verfeinerten Antrag vom Vorjahr offiziell an den Schachlandesverband Tirol:</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Der Landesverband Tirol möge bei seiner Generalversammlung am 6. Mai 2018 darüber abstimmen, es den Vereinen zu ermöglichen </a:t>
            </a:r>
            <a:r>
              <a:rPr lang="de-DE" b="1" dirty="0">
                <a:latin typeface="Calibri" panose="020F0502020204030204" pitchFamily="34" charset="0"/>
                <a:ea typeface="Calibri" panose="020F0502020204030204" pitchFamily="34" charset="0"/>
                <a:cs typeface="Times New Roman" panose="02020603050405020304" pitchFamily="18" charset="0"/>
              </a:rPr>
              <a:t>zukünftig in der zweiten Spielklasse</a:t>
            </a:r>
            <a:r>
              <a:rPr lang="de-DE" dirty="0">
                <a:latin typeface="Calibri" panose="020F0502020204030204" pitchFamily="34" charset="0"/>
                <a:ea typeface="Calibri" panose="020F0502020204030204" pitchFamily="34" charset="0"/>
                <a:cs typeface="Times New Roman" panose="02020603050405020304" pitchFamily="18" charset="0"/>
              </a:rPr>
              <a:t> der Tiroler Mannschaftsmeisterschaft mit </a:t>
            </a:r>
            <a:r>
              <a:rPr lang="de-DE" b="1" dirty="0">
                <a:latin typeface="Calibri" panose="020F0502020204030204" pitchFamily="34" charset="0"/>
                <a:ea typeface="Calibri" panose="020F0502020204030204" pitchFamily="34" charset="0"/>
                <a:cs typeface="Times New Roman" panose="02020603050405020304" pitchFamily="18" charset="0"/>
              </a:rPr>
              <a:t>zwei Mannschaften desselben Vereines</a:t>
            </a:r>
            <a:r>
              <a:rPr lang="de-DE" dirty="0">
                <a:latin typeface="Calibri" panose="020F0502020204030204" pitchFamily="34" charset="0"/>
                <a:ea typeface="Calibri" panose="020F0502020204030204" pitchFamily="34" charset="0"/>
                <a:cs typeface="Times New Roman" panose="02020603050405020304" pitchFamily="18" charset="0"/>
              </a:rPr>
              <a:t> vertreten zu sein.</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Dies könnte einiges an Vorteilen bringen z.B. die Jugend früher an stärkeres Niveau anzupassen. Ganz nach dem Motto: In der zweiten Spielklasse sollte man bald mithalten können. Gleichzeitig sollte sich dadurch die Spielstärke mancher Gebietsklassemannschaften nach oben verlagern. Es müsste auch nicht unbedingt eine Mannschaft absteigen, nur weil die Kollegen aus der ersten Spielklasse den Klassenerhalt nicht geschafft haben usw. usw.</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Gezeichnet:  	Stefan Astner, Obmann  </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		Georg Karrer </a:t>
            </a:r>
            <a:r>
              <a:rPr lang="de-DE" dirty="0" err="1">
                <a:latin typeface="Calibri" panose="020F0502020204030204" pitchFamily="34" charset="0"/>
                <a:ea typeface="Calibri" panose="020F0502020204030204" pitchFamily="34" charset="0"/>
                <a:cs typeface="Times New Roman" panose="02020603050405020304" pitchFamily="18" charset="0"/>
              </a:rPr>
              <a:t>Obmannstv</a:t>
            </a:r>
            <a:r>
              <a:rPr lang="de-DE" dirty="0">
                <a:latin typeface="Calibri" panose="020F0502020204030204" pitchFamily="34" charset="0"/>
                <a:ea typeface="Calibri" panose="020F0502020204030204" pitchFamily="34" charset="0"/>
                <a:cs typeface="Times New Roman" panose="02020603050405020304" pitchFamily="18" charset="0"/>
              </a:rPr>
              <a: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038B0890-437C-400B-9168-A4369A319D83}"/>
              </a:ext>
            </a:extLst>
          </p:cNvPr>
          <p:cNvSpPr>
            <a:spLocks noGrp="1"/>
          </p:cNvSpPr>
          <p:nvPr>
            <p:ph type="sldNum" sz="quarter" idx="12"/>
          </p:nvPr>
        </p:nvSpPr>
        <p:spPr/>
        <p:txBody>
          <a:bodyPr/>
          <a:lstStyle/>
          <a:p>
            <a:pPr rtl="0"/>
            <a:fld id="{2A013F82-EE5E-44EE-A61D-E31C6657F26F}" type="slidenum">
              <a:rPr lang="de-DE" noProof="0" smtClean="0"/>
              <a:t>12</a:t>
            </a:fld>
            <a:endParaRPr lang="de-DE" noProof="0" dirty="0"/>
          </a:p>
        </p:txBody>
      </p:sp>
      <p:sp>
        <p:nvSpPr>
          <p:cNvPr id="7" name="Pfeil: nach links 6">
            <a:hlinkClick r:id="rId2" action="ppaction://hlinksldjump"/>
            <a:extLst>
              <a:ext uri="{FF2B5EF4-FFF2-40B4-BE49-F238E27FC236}">
                <a16:creationId xmlns:a16="http://schemas.microsoft.com/office/drawing/2014/main" id="{68CA68A3-6B5D-44CF-833F-1B27D8BA6A69}"/>
              </a:ext>
            </a:extLst>
          </p:cNvPr>
          <p:cNvSpPr/>
          <p:nvPr/>
        </p:nvSpPr>
        <p:spPr>
          <a:xfrm>
            <a:off x="1269876" y="5949280"/>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82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1522413" y="381000"/>
            <a:ext cx="9144001" cy="671736"/>
          </a:xfrm>
        </p:spPr>
        <p:txBody>
          <a:bodyPr rtlCol="0"/>
          <a:lstStyle/>
          <a:p>
            <a:pPr rtl="0"/>
            <a:r>
              <a:rPr lang="de-DE" dirty="0">
                <a:solidFill>
                  <a:schemeClr val="tx2">
                    <a:lumMod val="90000"/>
                  </a:schemeClr>
                </a:solidFill>
              </a:rPr>
              <a:t>TAGESORDNUNG</a:t>
            </a:r>
            <a:endParaRPr lang="en-US" dirty="0">
              <a:solidFill>
                <a:schemeClr val="tx2">
                  <a:lumMod val="90000"/>
                </a:schemeClr>
              </a:solidFill>
            </a:endParaRPr>
          </a:p>
        </p:txBody>
      </p:sp>
      <p:sp>
        <p:nvSpPr>
          <p:cNvPr id="14" name="Inhaltsplatzhalter 13"/>
          <p:cNvSpPr>
            <a:spLocks noGrp="1"/>
          </p:cNvSpPr>
          <p:nvPr>
            <p:ph idx="1"/>
          </p:nvPr>
        </p:nvSpPr>
        <p:spPr>
          <a:xfrm>
            <a:off x="1125860" y="1268760"/>
            <a:ext cx="10657183" cy="4896543"/>
          </a:xfrm>
        </p:spPr>
        <p:txBody>
          <a:bodyPr rtlCol="0">
            <a:normAutofit fontScale="92500" lnSpcReduction="10000"/>
          </a:bodyPr>
          <a:lstStyle/>
          <a:p>
            <a:pPr marL="360000" indent="-457200">
              <a:lnSpc>
                <a:spcPct val="120000"/>
              </a:lnSpc>
              <a:spcBef>
                <a:spcPts val="0"/>
              </a:spcBef>
              <a:buFont typeface="+mj-lt"/>
              <a:buAutoNum type="arabicPeriod"/>
            </a:pPr>
            <a:r>
              <a:rPr lang="de-DE" dirty="0"/>
              <a:t>Begrüßung und Feststellung der Beschlussfähigkeit</a:t>
            </a:r>
          </a:p>
          <a:p>
            <a:pPr marL="360000" indent="-457200">
              <a:lnSpc>
                <a:spcPct val="120000"/>
              </a:lnSpc>
              <a:spcBef>
                <a:spcPts val="0"/>
              </a:spcBef>
              <a:buFont typeface="+mj-lt"/>
              <a:buAutoNum type="arabicPeriod"/>
            </a:pPr>
            <a:r>
              <a:rPr lang="de-DE" dirty="0"/>
              <a:t>Verlesen des Protokolls vom Landestag 2017 	</a:t>
            </a:r>
            <a:r>
              <a:rPr lang="de-DE" sz="1700" dirty="0"/>
              <a:t>-&gt; </a:t>
            </a:r>
            <a:r>
              <a:rPr lang="de-DE" sz="1700" b="1" i="1" dirty="0"/>
              <a:t>Siehe </a:t>
            </a:r>
            <a:r>
              <a:rPr lang="de-DE" sz="1700" b="1" i="1" dirty="0">
                <a:hlinkClick r:id="rId2" action="ppaction://hlinkfile"/>
              </a:rPr>
              <a:t>PDF-DATEI</a:t>
            </a:r>
            <a:endParaRPr lang="de-DE" sz="1700" b="1" i="1" dirty="0"/>
          </a:p>
          <a:p>
            <a:pPr marL="360000" indent="-457200">
              <a:lnSpc>
                <a:spcPct val="120000"/>
              </a:lnSpc>
              <a:spcBef>
                <a:spcPts val="0"/>
              </a:spcBef>
              <a:buFont typeface="+mj-lt"/>
              <a:buAutoNum type="arabicPeriod"/>
            </a:pPr>
            <a:r>
              <a:rPr lang="de-DE" dirty="0"/>
              <a:t>Bericht des Präsidenten 				</a:t>
            </a:r>
            <a:r>
              <a:rPr lang="de-DE" sz="1700" i="1" dirty="0"/>
              <a:t>-&gt; Siehe </a:t>
            </a:r>
            <a:r>
              <a:rPr lang="de-DE" sz="1700" i="1" dirty="0">
                <a:hlinkClick r:id="rId3" action="ppaction://hlinkfile"/>
              </a:rPr>
              <a:t>FOTOBERICHT</a:t>
            </a:r>
            <a:endParaRPr lang="de-DE" sz="1700" i="1" dirty="0"/>
          </a:p>
          <a:p>
            <a:pPr marL="360000" indent="-457200">
              <a:lnSpc>
                <a:spcPct val="120000"/>
              </a:lnSpc>
              <a:spcBef>
                <a:spcPts val="0"/>
              </a:spcBef>
              <a:buFont typeface="+mj-lt"/>
              <a:buAutoNum type="arabicPeriod"/>
            </a:pPr>
            <a:r>
              <a:rPr lang="de-DE" dirty="0"/>
              <a:t>Bericht der Jugendreferentin			</a:t>
            </a:r>
          </a:p>
          <a:p>
            <a:pPr marL="360000" indent="-457200">
              <a:lnSpc>
                <a:spcPct val="120000"/>
              </a:lnSpc>
              <a:spcBef>
                <a:spcPts val="0"/>
              </a:spcBef>
              <a:buFont typeface="+mj-lt"/>
              <a:buAutoNum type="arabicPeriod"/>
            </a:pPr>
            <a:r>
              <a:rPr lang="de-DE" dirty="0"/>
              <a:t>Bericht der Frauenreferentin</a:t>
            </a:r>
          </a:p>
          <a:p>
            <a:pPr marL="360000" indent="-457200">
              <a:lnSpc>
                <a:spcPct val="120000"/>
              </a:lnSpc>
              <a:spcBef>
                <a:spcPts val="0"/>
              </a:spcBef>
              <a:buFont typeface="+mj-lt"/>
              <a:buAutoNum type="arabicPeriod"/>
            </a:pPr>
            <a:r>
              <a:rPr lang="de-DE" i="1" dirty="0">
                <a:hlinkClick r:id="rId4" action="ppaction://hlinksldjump"/>
              </a:rPr>
              <a:t>Bericht Herbert Erlacher zu den Belangen der Homepage</a:t>
            </a:r>
            <a:endParaRPr lang="de-DE" i="1" dirty="0"/>
          </a:p>
          <a:p>
            <a:pPr marL="360000" indent="-457200">
              <a:lnSpc>
                <a:spcPct val="120000"/>
              </a:lnSpc>
              <a:spcBef>
                <a:spcPts val="0"/>
              </a:spcBef>
              <a:buFont typeface="+mj-lt"/>
              <a:buAutoNum type="arabicPeriod"/>
            </a:pPr>
            <a:r>
              <a:rPr lang="de-DE" i="1" dirty="0">
                <a:hlinkClick r:id="rId5" action="ppaction://hlinkfile"/>
              </a:rPr>
              <a:t>Bericht der </a:t>
            </a:r>
            <a:r>
              <a:rPr lang="de-DE" i="1" dirty="0" err="1">
                <a:hlinkClick r:id="rId5" action="ppaction://hlinkfile"/>
              </a:rPr>
              <a:t>Kassierin</a:t>
            </a:r>
            <a:endParaRPr lang="de-DE" i="1" dirty="0"/>
          </a:p>
          <a:p>
            <a:pPr marL="360000" indent="-457200">
              <a:lnSpc>
                <a:spcPct val="120000"/>
              </a:lnSpc>
              <a:spcBef>
                <a:spcPts val="0"/>
              </a:spcBef>
              <a:buFont typeface="+mj-lt"/>
              <a:buAutoNum type="arabicPeriod"/>
            </a:pPr>
            <a:r>
              <a:rPr lang="de-DE" dirty="0"/>
              <a:t>Bericht der Kassenprüfer</a:t>
            </a:r>
          </a:p>
          <a:p>
            <a:pPr marL="360000" indent="-457200">
              <a:lnSpc>
                <a:spcPct val="120000"/>
              </a:lnSpc>
              <a:spcBef>
                <a:spcPts val="0"/>
              </a:spcBef>
              <a:buFont typeface="+mj-lt"/>
              <a:buAutoNum type="arabicPeriod"/>
            </a:pPr>
            <a:r>
              <a:rPr lang="de-DE" dirty="0"/>
              <a:t>Entlastung des Kassiers und des Vorstandes</a:t>
            </a:r>
          </a:p>
          <a:p>
            <a:pPr marL="360000" indent="-457200">
              <a:lnSpc>
                <a:spcPct val="120000"/>
              </a:lnSpc>
              <a:spcBef>
                <a:spcPts val="0"/>
              </a:spcBef>
              <a:buFont typeface="+mj-lt"/>
              <a:buAutoNum type="arabicPeriod"/>
            </a:pPr>
            <a:r>
              <a:rPr lang="de-DE" dirty="0"/>
              <a:t>Neuwahl des Vorstandes 				</a:t>
            </a:r>
            <a:r>
              <a:rPr lang="de-DE" sz="1900" i="1" dirty="0"/>
              <a:t>-&gt; </a:t>
            </a:r>
            <a:r>
              <a:rPr lang="de-DE" sz="1900" i="1" dirty="0">
                <a:hlinkClick r:id="rId6" action="ppaction://hlinksldjump"/>
              </a:rPr>
              <a:t>WAHLVORSCHLAG des Präsidenten</a:t>
            </a:r>
            <a:endParaRPr lang="de-DE" sz="1900" i="1" dirty="0"/>
          </a:p>
          <a:p>
            <a:pPr marL="360000" indent="-457200">
              <a:lnSpc>
                <a:spcPct val="120000"/>
              </a:lnSpc>
              <a:spcBef>
                <a:spcPts val="0"/>
              </a:spcBef>
              <a:buFont typeface="+mj-lt"/>
              <a:buAutoNum type="arabicPeriod"/>
            </a:pPr>
            <a:r>
              <a:rPr lang="de-DE" dirty="0">
                <a:hlinkClick r:id="rId7" action="ppaction://hlinksldjump"/>
              </a:rPr>
              <a:t>Beschlussfassung über Anträge des Vorstandes und der Vereine </a:t>
            </a:r>
            <a:endParaRPr lang="de-DE" dirty="0"/>
          </a:p>
          <a:p>
            <a:pPr marL="360000" indent="-457200">
              <a:lnSpc>
                <a:spcPct val="120000"/>
              </a:lnSpc>
              <a:spcBef>
                <a:spcPts val="0"/>
              </a:spcBef>
              <a:buFont typeface="+mj-lt"/>
              <a:buAutoNum type="arabicPeriod"/>
            </a:pPr>
            <a:r>
              <a:rPr lang="de-DE" dirty="0"/>
              <a:t>Wahl des Schiedsgerichtes </a:t>
            </a:r>
          </a:p>
          <a:p>
            <a:pPr marL="360000" indent="-457200">
              <a:lnSpc>
                <a:spcPct val="120000"/>
              </a:lnSpc>
              <a:spcBef>
                <a:spcPts val="0"/>
              </a:spcBef>
              <a:buFont typeface="+mj-lt"/>
              <a:buAutoNum type="arabicPeriod"/>
            </a:pPr>
            <a:r>
              <a:rPr lang="de-DE" dirty="0"/>
              <a:t>Allfälliges</a:t>
            </a:r>
            <a:endParaRPr lang="en-US" dirty="0"/>
          </a:p>
        </p:txBody>
      </p:sp>
      <p:sp>
        <p:nvSpPr>
          <p:cNvPr id="2" name="Foliennummernplatzhalter 1">
            <a:extLst>
              <a:ext uri="{FF2B5EF4-FFF2-40B4-BE49-F238E27FC236}">
                <a16:creationId xmlns:a16="http://schemas.microsoft.com/office/drawing/2014/main" id="{1219DB09-EA5F-4B2B-9850-5F5582FF2B7C}"/>
              </a:ext>
            </a:extLst>
          </p:cNvPr>
          <p:cNvSpPr>
            <a:spLocks noGrp="1"/>
          </p:cNvSpPr>
          <p:nvPr>
            <p:ph type="sldNum" sz="quarter" idx="12"/>
          </p:nvPr>
        </p:nvSpPr>
        <p:spPr/>
        <p:txBody>
          <a:bodyPr/>
          <a:lstStyle/>
          <a:p>
            <a:pPr rtl="0"/>
            <a:fld id="{2A013F82-EE5E-44EE-A61D-E31C6657F26F}" type="slidenum">
              <a:rPr lang="de-DE" noProof="0" smtClean="0"/>
              <a:t>2</a:t>
            </a:fld>
            <a:endParaRPr lang="de-DE" noProof="0"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F3BB0-4E6B-4BB4-9F12-50C22B95F544}"/>
              </a:ext>
            </a:extLst>
          </p:cNvPr>
          <p:cNvSpPr>
            <a:spLocks noGrp="1"/>
          </p:cNvSpPr>
          <p:nvPr>
            <p:ph type="title"/>
          </p:nvPr>
        </p:nvSpPr>
        <p:spPr/>
        <p:txBody>
          <a:bodyPr>
            <a:normAutofit/>
          </a:bodyPr>
          <a:lstStyle/>
          <a:p>
            <a:r>
              <a:rPr lang="de-DE" dirty="0">
                <a:solidFill>
                  <a:schemeClr val="accent6">
                    <a:lumMod val="75000"/>
                  </a:schemeClr>
                </a:solidFill>
              </a:rPr>
              <a:t>Homepage des LV Tirol </a:t>
            </a:r>
            <a:br>
              <a:rPr lang="de-DE" dirty="0"/>
            </a:br>
            <a:r>
              <a:rPr lang="de-DE" dirty="0"/>
              <a:t>                                                       </a:t>
            </a:r>
            <a:r>
              <a:rPr lang="de-DE" sz="2800" i="1" dirty="0">
                <a:hlinkClick r:id="rId2"/>
              </a:rPr>
              <a:t>http://tirol.chess.at</a:t>
            </a:r>
            <a:endParaRPr lang="de-DE" sz="2800" i="1" dirty="0"/>
          </a:p>
        </p:txBody>
      </p:sp>
      <p:sp>
        <p:nvSpPr>
          <p:cNvPr id="3" name="Inhaltsplatzhalter 2">
            <a:extLst>
              <a:ext uri="{FF2B5EF4-FFF2-40B4-BE49-F238E27FC236}">
                <a16:creationId xmlns:a16="http://schemas.microsoft.com/office/drawing/2014/main" id="{69AF605B-9A45-49A4-A052-48B41FE8C0E8}"/>
              </a:ext>
            </a:extLst>
          </p:cNvPr>
          <p:cNvSpPr>
            <a:spLocks noGrp="1"/>
          </p:cNvSpPr>
          <p:nvPr>
            <p:ph idx="1"/>
          </p:nvPr>
        </p:nvSpPr>
        <p:spPr/>
        <p:txBody>
          <a:bodyPr>
            <a:normAutofit fontScale="92500"/>
          </a:bodyPr>
          <a:lstStyle/>
          <a:p>
            <a:r>
              <a:rPr lang="de-DE" dirty="0"/>
              <a:t>Zugriffszahlen ungefähr gleich geblieben: ca. </a:t>
            </a:r>
            <a:r>
              <a:rPr lang="de-DE" dirty="0">
                <a:solidFill>
                  <a:schemeClr val="tx2">
                    <a:lumMod val="50000"/>
                  </a:schemeClr>
                </a:solidFill>
              </a:rPr>
              <a:t>5000 Zugriffe </a:t>
            </a:r>
            <a:r>
              <a:rPr lang="de-DE" dirty="0"/>
              <a:t>pro Monat. Gezählt wird jeder Zugriff pro Tag nur einmal. Auch wenn jemand in den Homepageseiten blättert, wird dies als nur 1 Zugriff gewertet!</a:t>
            </a:r>
          </a:p>
          <a:p>
            <a:r>
              <a:rPr lang="de-DE" dirty="0"/>
              <a:t>Wir stehen jetzt (bis 1. Mai 2018) bei </a:t>
            </a:r>
            <a:r>
              <a:rPr lang="de-DE" dirty="0">
                <a:solidFill>
                  <a:schemeClr val="tx2">
                    <a:lumMod val="50000"/>
                  </a:schemeClr>
                </a:solidFill>
              </a:rPr>
              <a:t>über 600 000 Besuchern </a:t>
            </a:r>
            <a:r>
              <a:rPr lang="de-DE" dirty="0"/>
              <a:t>seit 12 Jahren, was einem Schnitt von mehr als 50 000 Besuchern pro Jahr entspricht.</a:t>
            </a:r>
          </a:p>
          <a:p>
            <a:r>
              <a:rPr lang="de-DE" dirty="0"/>
              <a:t>Wichtig: </a:t>
            </a:r>
            <a:r>
              <a:rPr lang="de-DE" dirty="0">
                <a:solidFill>
                  <a:schemeClr val="tx2">
                    <a:lumMod val="50000"/>
                  </a:schemeClr>
                </a:solidFill>
              </a:rPr>
              <a:t>AKTUALITÄT</a:t>
            </a:r>
            <a:r>
              <a:rPr lang="de-DE" dirty="0"/>
              <a:t>, positive </a:t>
            </a:r>
            <a:r>
              <a:rPr lang="de-DE" dirty="0">
                <a:solidFill>
                  <a:schemeClr val="tx2">
                    <a:lumMod val="50000"/>
                  </a:schemeClr>
                </a:solidFill>
              </a:rPr>
              <a:t>BERICHTERSTATTUNG</a:t>
            </a:r>
            <a:r>
              <a:rPr lang="de-DE" dirty="0"/>
              <a:t>, zeitgerechte Bekanntgabe von </a:t>
            </a:r>
            <a:r>
              <a:rPr lang="de-DE" dirty="0">
                <a:solidFill>
                  <a:schemeClr val="tx2">
                    <a:lumMod val="50000"/>
                  </a:schemeClr>
                </a:solidFill>
              </a:rPr>
              <a:t>SCHACHTERMINEN</a:t>
            </a:r>
            <a:r>
              <a:rPr lang="de-DE" dirty="0"/>
              <a:t>.</a:t>
            </a:r>
          </a:p>
          <a:p>
            <a:r>
              <a:rPr lang="de-DE" dirty="0"/>
              <a:t>BITTE an alle Vereine und Funktionäre: </a:t>
            </a:r>
            <a:br>
              <a:rPr lang="de-DE" dirty="0"/>
            </a:br>
            <a:r>
              <a:rPr lang="de-DE" dirty="0">
                <a:solidFill>
                  <a:schemeClr val="tx2">
                    <a:lumMod val="50000"/>
                  </a:schemeClr>
                </a:solidFill>
              </a:rPr>
              <a:t>ÜBERMITTLUNG</a:t>
            </a:r>
            <a:r>
              <a:rPr lang="de-DE" dirty="0"/>
              <a:t> von aktuellen BERICHTEN, FOTOS, AUSSCHREIBUNGEN, …</a:t>
            </a:r>
            <a:br>
              <a:rPr lang="de-DE" dirty="0"/>
            </a:br>
            <a:r>
              <a:rPr lang="de-DE" dirty="0"/>
              <a:t>Meine Adresse steht auf der 1. Seite der Homepage: </a:t>
            </a:r>
            <a:r>
              <a:rPr lang="de-DE" dirty="0">
                <a:hlinkClick r:id="rId3"/>
              </a:rPr>
              <a:t>h.erlacher@chello.at</a:t>
            </a:r>
            <a:endParaRPr lang="de-DE" dirty="0"/>
          </a:p>
          <a:p>
            <a:pPr marL="0" indent="0">
              <a:buNone/>
            </a:pPr>
            <a:endParaRPr lang="de-DE" dirty="0"/>
          </a:p>
          <a:p>
            <a:endParaRPr lang="de-DE" dirty="0"/>
          </a:p>
        </p:txBody>
      </p:sp>
      <p:sp>
        <p:nvSpPr>
          <p:cNvPr id="4" name="Foliennummernplatzhalter 3">
            <a:extLst>
              <a:ext uri="{FF2B5EF4-FFF2-40B4-BE49-F238E27FC236}">
                <a16:creationId xmlns:a16="http://schemas.microsoft.com/office/drawing/2014/main" id="{4CFD38A4-C35F-4331-9E49-10D917D505AD}"/>
              </a:ext>
            </a:extLst>
          </p:cNvPr>
          <p:cNvSpPr>
            <a:spLocks noGrp="1"/>
          </p:cNvSpPr>
          <p:nvPr>
            <p:ph type="sldNum" sz="quarter" idx="12"/>
          </p:nvPr>
        </p:nvSpPr>
        <p:spPr/>
        <p:txBody>
          <a:bodyPr/>
          <a:lstStyle/>
          <a:p>
            <a:pPr rtl="0"/>
            <a:fld id="{2A013F82-EE5E-44EE-A61D-E31C6657F26F}" type="slidenum">
              <a:rPr lang="de-DE" noProof="0" smtClean="0"/>
              <a:t>3</a:t>
            </a:fld>
            <a:endParaRPr lang="de-DE" noProof="0" dirty="0"/>
          </a:p>
        </p:txBody>
      </p:sp>
    </p:spTree>
    <p:extLst>
      <p:ext uri="{BB962C8B-B14F-4D97-AF65-F5344CB8AC3E}">
        <p14:creationId xmlns:p14="http://schemas.microsoft.com/office/powerpoint/2010/main" val="158025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ACFDD-DAE3-4BED-9A87-045E93821F68}"/>
              </a:ext>
            </a:extLst>
          </p:cNvPr>
          <p:cNvSpPr>
            <a:spLocks noGrp="1"/>
          </p:cNvSpPr>
          <p:nvPr>
            <p:ph type="title"/>
          </p:nvPr>
        </p:nvSpPr>
        <p:spPr>
          <a:xfrm>
            <a:off x="837829" y="381000"/>
            <a:ext cx="10657184" cy="1371600"/>
          </a:xfrm>
        </p:spPr>
        <p:txBody>
          <a:bodyPr>
            <a:normAutofit/>
          </a:bodyPr>
          <a:lstStyle/>
          <a:p>
            <a:r>
              <a:rPr lang="de-DE" dirty="0"/>
              <a:t>ANTRÄGE, </a:t>
            </a:r>
            <a:br>
              <a:rPr lang="de-DE" dirty="0"/>
            </a:br>
            <a:r>
              <a:rPr lang="de-DE" sz="2700" dirty="0"/>
              <a:t>die zeitgerecht bis 1 Woche vor dem Landestag eingebracht wurden:</a:t>
            </a:r>
          </a:p>
        </p:txBody>
      </p:sp>
      <p:sp>
        <p:nvSpPr>
          <p:cNvPr id="3" name="Inhaltsplatzhalter 2">
            <a:extLst>
              <a:ext uri="{FF2B5EF4-FFF2-40B4-BE49-F238E27FC236}">
                <a16:creationId xmlns:a16="http://schemas.microsoft.com/office/drawing/2014/main" id="{863CD619-696D-4983-9467-D772AC147D9A}"/>
              </a:ext>
            </a:extLst>
          </p:cNvPr>
          <p:cNvSpPr>
            <a:spLocks noGrp="1"/>
          </p:cNvSpPr>
          <p:nvPr>
            <p:ph idx="1"/>
          </p:nvPr>
        </p:nvSpPr>
        <p:spPr>
          <a:xfrm>
            <a:off x="837828" y="1904999"/>
            <a:ext cx="10729191" cy="4114801"/>
          </a:xfrm>
        </p:spPr>
        <p:txBody>
          <a:bodyPr>
            <a:normAutofit/>
          </a:bodyPr>
          <a:lstStyle/>
          <a:p>
            <a:r>
              <a:rPr lang="de-DE" sz="1900" dirty="0"/>
              <a:t>&gt; </a:t>
            </a:r>
            <a:r>
              <a:rPr lang="de-DE" sz="1900" dirty="0">
                <a:hlinkClick r:id="rId2" action="ppaction://hlinksldjump"/>
              </a:rPr>
              <a:t>Antrag 1 – LV-Tirol - Änderung Datenschutz </a:t>
            </a:r>
            <a:endParaRPr lang="de-DE" sz="1900" dirty="0"/>
          </a:p>
          <a:p>
            <a:r>
              <a:rPr lang="de-DE" sz="1900" dirty="0"/>
              <a:t>&gt; </a:t>
            </a:r>
            <a:r>
              <a:rPr lang="de-DE" sz="1900" dirty="0">
                <a:hlinkClick r:id="rId3" action="ppaction://hlinksldjump"/>
              </a:rPr>
              <a:t>Antrag 2 - LV-Tiro - TUWO-Änderung - Proteste</a:t>
            </a:r>
            <a:endParaRPr lang="de-DE" sz="1900" dirty="0"/>
          </a:p>
          <a:p>
            <a:r>
              <a:rPr lang="de-DE" sz="1900" dirty="0"/>
              <a:t>&gt; </a:t>
            </a:r>
            <a:r>
              <a:rPr lang="de-DE" sz="1900" dirty="0">
                <a:hlinkClick r:id="rId4" action="ppaction://hlinksldjump"/>
              </a:rPr>
              <a:t>Antrag 3 - LV-Tiro – TUWO - Änderung - Einreihung von Spielern in die Kaderliste</a:t>
            </a:r>
            <a:endParaRPr lang="de-DE" sz="1900" dirty="0"/>
          </a:p>
          <a:p>
            <a:r>
              <a:rPr lang="de-DE" sz="1900" dirty="0"/>
              <a:t>&gt; </a:t>
            </a:r>
            <a:r>
              <a:rPr lang="de-DE" sz="1900" dirty="0">
                <a:hlinkClick r:id="rId5" action="ppaction://hlinksldjump"/>
              </a:rPr>
              <a:t>Antrag 4 - SK Rochade Rum - Organisation der Schlussrunde </a:t>
            </a:r>
            <a:endParaRPr lang="de-DE" sz="1900" dirty="0"/>
          </a:p>
          <a:p>
            <a:r>
              <a:rPr lang="de-DE" sz="1900" dirty="0"/>
              <a:t>&gt; </a:t>
            </a:r>
            <a:r>
              <a:rPr lang="de-DE" sz="1900" dirty="0">
                <a:hlinkClick r:id="rId6" action="ppaction://hlinksldjump"/>
              </a:rPr>
              <a:t>Antrag 5 - SC Schwaz – Durchführung einer Blitz- und Schnellschach Mannschaftsmeisterschaft </a:t>
            </a:r>
            <a:endParaRPr lang="de-DE" sz="1900" dirty="0"/>
          </a:p>
          <a:p>
            <a:r>
              <a:rPr lang="de-DE" sz="1900" dirty="0"/>
              <a:t>&gt; </a:t>
            </a:r>
            <a:r>
              <a:rPr lang="de-DE" sz="1900" dirty="0">
                <a:hlinkClick r:id="rId7" action="ppaction://hlinksldjump"/>
              </a:rPr>
              <a:t>Antrag 6 - Schach ohne Grenzen - Gebietsklasse - Spielernachmeldungen</a:t>
            </a:r>
            <a:r>
              <a:rPr lang="de-DE" sz="1900" dirty="0"/>
              <a:t> </a:t>
            </a:r>
          </a:p>
          <a:p>
            <a:r>
              <a:rPr lang="de-DE" sz="1900" dirty="0"/>
              <a:t>&gt; </a:t>
            </a:r>
            <a:r>
              <a:rPr lang="de-DE" sz="1900" dirty="0">
                <a:hlinkClick r:id="rId8" action="ppaction://hlinkfile"/>
              </a:rPr>
              <a:t>Antrag 7 - Schach ohne Grenzen - Mannschaftsaufstellungen Gebietsklasse </a:t>
            </a:r>
            <a:endParaRPr lang="de-DE" sz="1900" dirty="0"/>
          </a:p>
          <a:p>
            <a:r>
              <a:rPr lang="de-DE" sz="1900" dirty="0"/>
              <a:t>&gt; </a:t>
            </a:r>
            <a:r>
              <a:rPr lang="de-DE" sz="1900" dirty="0">
                <a:hlinkClick r:id="rId9" action="ppaction://hlinksldjump"/>
              </a:rPr>
              <a:t>Antrag 8 - SK </a:t>
            </a:r>
            <a:r>
              <a:rPr lang="de-DE" sz="1900" dirty="0" err="1">
                <a:hlinkClick r:id="rId9" action="ppaction://hlinksldjump"/>
              </a:rPr>
              <a:t>Langkampfen</a:t>
            </a:r>
            <a:r>
              <a:rPr lang="de-DE" sz="1900" dirty="0">
                <a:hlinkClick r:id="rId9" action="ppaction://hlinksldjump"/>
              </a:rPr>
              <a:t> - 2. Klasse mit mehreren Mannschaften des gleichen Vereines </a:t>
            </a:r>
            <a:endParaRPr lang="de-DE" sz="1900" dirty="0"/>
          </a:p>
        </p:txBody>
      </p:sp>
      <p:sp>
        <p:nvSpPr>
          <p:cNvPr id="4" name="Foliennummernplatzhalter 3">
            <a:extLst>
              <a:ext uri="{FF2B5EF4-FFF2-40B4-BE49-F238E27FC236}">
                <a16:creationId xmlns:a16="http://schemas.microsoft.com/office/drawing/2014/main" id="{59530C2A-D30E-47C5-AFBA-FA77CF800EC0}"/>
              </a:ext>
            </a:extLst>
          </p:cNvPr>
          <p:cNvSpPr>
            <a:spLocks noGrp="1"/>
          </p:cNvSpPr>
          <p:nvPr>
            <p:ph type="sldNum" sz="quarter" idx="12"/>
          </p:nvPr>
        </p:nvSpPr>
        <p:spPr/>
        <p:txBody>
          <a:bodyPr/>
          <a:lstStyle/>
          <a:p>
            <a:pPr rtl="0"/>
            <a:fld id="{2A013F82-EE5E-44EE-A61D-E31C6657F26F}" type="slidenum">
              <a:rPr lang="de-DE" noProof="0" smtClean="0"/>
              <a:t>4</a:t>
            </a:fld>
            <a:endParaRPr lang="de-DE" noProof="0" dirty="0"/>
          </a:p>
        </p:txBody>
      </p:sp>
    </p:spTree>
    <p:extLst>
      <p:ext uri="{BB962C8B-B14F-4D97-AF65-F5344CB8AC3E}">
        <p14:creationId xmlns:p14="http://schemas.microsoft.com/office/powerpoint/2010/main" val="87068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66394F3-FE5D-4560-8933-7C3EE3E43522}"/>
              </a:ext>
            </a:extLst>
          </p:cNvPr>
          <p:cNvSpPr txBox="1"/>
          <p:nvPr/>
        </p:nvSpPr>
        <p:spPr>
          <a:xfrm>
            <a:off x="1629916" y="692696"/>
            <a:ext cx="9289032" cy="3754874"/>
          </a:xfrm>
          <a:prstGeom prst="rect">
            <a:avLst/>
          </a:prstGeom>
          <a:noFill/>
        </p:spPr>
        <p:txBody>
          <a:bodyPr wrap="square" rtlCol="0">
            <a:spAutoFit/>
          </a:bodyPr>
          <a:lstStyle/>
          <a:p>
            <a:r>
              <a:rPr lang="de-AT" sz="2000" b="1" u="sng" dirty="0"/>
              <a:t>Wahlvorschlag für den Vorstand von Präsident Johannes </a:t>
            </a:r>
            <a:r>
              <a:rPr lang="de-AT" sz="2000" b="1" u="sng" dirty="0" err="1"/>
              <a:t>Duftner</a:t>
            </a:r>
            <a:endParaRPr lang="de-DE" sz="2000" dirty="0"/>
          </a:p>
          <a:p>
            <a:r>
              <a:rPr lang="de-AT" sz="2000" b="1" u="sng" dirty="0"/>
              <a:t>für die Generalversammlung am 06.05.2018</a:t>
            </a:r>
            <a:endParaRPr lang="de-DE" sz="2000" dirty="0"/>
          </a:p>
          <a:p>
            <a:r>
              <a:rPr lang="de-AT" b="1" dirty="0"/>
              <a:t> </a:t>
            </a:r>
            <a:endParaRPr lang="de-DE" dirty="0"/>
          </a:p>
          <a:p>
            <a:r>
              <a:rPr lang="de-AT" b="1" dirty="0"/>
              <a:t>Präsident: 		</a:t>
            </a:r>
            <a:r>
              <a:rPr lang="de-AT" dirty="0"/>
              <a:t>Johannes </a:t>
            </a:r>
            <a:r>
              <a:rPr lang="de-AT" dirty="0" err="1"/>
              <a:t>Duftner</a:t>
            </a:r>
            <a:endParaRPr lang="de-DE" dirty="0"/>
          </a:p>
          <a:p>
            <a:r>
              <a:rPr lang="de-AT" b="1" dirty="0"/>
              <a:t>Vizepräsident: 		</a:t>
            </a:r>
            <a:r>
              <a:rPr lang="de-AT" dirty="0"/>
              <a:t>Herbert Erlacher</a:t>
            </a:r>
            <a:endParaRPr lang="de-DE" dirty="0"/>
          </a:p>
          <a:p>
            <a:r>
              <a:rPr lang="de-AT" b="1" dirty="0"/>
              <a:t>Schriftführer: 		</a:t>
            </a:r>
            <a:r>
              <a:rPr lang="de-AT" dirty="0"/>
              <a:t>Gerhard </a:t>
            </a:r>
            <a:r>
              <a:rPr lang="de-AT" dirty="0" err="1"/>
              <a:t>Wurzer</a:t>
            </a:r>
            <a:endParaRPr lang="de-DE" dirty="0"/>
          </a:p>
          <a:p>
            <a:r>
              <a:rPr lang="de-AT" b="1" dirty="0"/>
              <a:t>1. </a:t>
            </a:r>
            <a:r>
              <a:rPr lang="de-AT" b="1" dirty="0" err="1"/>
              <a:t>Kassierin</a:t>
            </a:r>
            <a:r>
              <a:rPr lang="de-AT" b="1" dirty="0"/>
              <a:t>:		</a:t>
            </a:r>
            <a:r>
              <a:rPr lang="de-AT" dirty="0"/>
              <a:t>Eva Wunderl</a:t>
            </a:r>
            <a:endParaRPr lang="de-DE" dirty="0"/>
          </a:p>
          <a:p>
            <a:r>
              <a:rPr lang="de-AT" b="1" dirty="0"/>
              <a:t>2. Kassier Anton: 		</a:t>
            </a:r>
            <a:r>
              <a:rPr lang="de-AT" dirty="0"/>
              <a:t>Niedermayer</a:t>
            </a:r>
            <a:endParaRPr lang="de-DE" dirty="0"/>
          </a:p>
          <a:p>
            <a:r>
              <a:rPr lang="de-AT" b="1" dirty="0"/>
              <a:t>Landesspielleitung: </a:t>
            </a:r>
            <a:r>
              <a:rPr lang="de-AT" dirty="0"/>
              <a:t>	Stefan </a:t>
            </a:r>
            <a:r>
              <a:rPr lang="de-AT" dirty="0" err="1"/>
              <a:t>Ranner</a:t>
            </a:r>
            <a:endParaRPr lang="de-DE" dirty="0"/>
          </a:p>
          <a:p>
            <a:r>
              <a:rPr lang="de-AT" b="1" dirty="0"/>
              <a:t>Jugendreferentin: </a:t>
            </a:r>
            <a:r>
              <a:rPr lang="de-AT" dirty="0"/>
              <a:t>		Ina Anker</a:t>
            </a:r>
            <a:endParaRPr lang="de-DE" dirty="0"/>
          </a:p>
          <a:p>
            <a:r>
              <a:rPr lang="de-AT" b="1" dirty="0"/>
              <a:t>Frauenreferentin: </a:t>
            </a:r>
            <a:r>
              <a:rPr lang="de-AT" dirty="0"/>
              <a:t>		Christin Anker</a:t>
            </a:r>
            <a:endParaRPr lang="de-DE" dirty="0"/>
          </a:p>
          <a:p>
            <a:r>
              <a:rPr lang="de-AT" b="1" dirty="0"/>
              <a:t>1.Beisitzer: </a:t>
            </a:r>
            <a:r>
              <a:rPr lang="de-AT" dirty="0"/>
              <a:t>		Peter </a:t>
            </a:r>
            <a:r>
              <a:rPr lang="de-AT" dirty="0" err="1"/>
              <a:t>Platzgummer</a:t>
            </a:r>
            <a:endParaRPr lang="de-DE" dirty="0"/>
          </a:p>
          <a:p>
            <a:r>
              <a:rPr lang="de-AT" b="1" dirty="0"/>
              <a:t>2.Beisitzer: </a:t>
            </a:r>
            <a:r>
              <a:rPr lang="de-AT" dirty="0"/>
              <a:t>		Armin Baumgartner</a:t>
            </a:r>
            <a:endParaRPr lang="de-DE" dirty="0"/>
          </a:p>
        </p:txBody>
      </p:sp>
      <p:sp>
        <p:nvSpPr>
          <p:cNvPr id="2" name="Foliennummernplatzhalter 1">
            <a:extLst>
              <a:ext uri="{FF2B5EF4-FFF2-40B4-BE49-F238E27FC236}">
                <a16:creationId xmlns:a16="http://schemas.microsoft.com/office/drawing/2014/main" id="{DE0F64F9-5ECD-412C-A661-160732770BD6}"/>
              </a:ext>
            </a:extLst>
          </p:cNvPr>
          <p:cNvSpPr>
            <a:spLocks noGrp="1"/>
          </p:cNvSpPr>
          <p:nvPr>
            <p:ph type="sldNum" sz="quarter" idx="12"/>
          </p:nvPr>
        </p:nvSpPr>
        <p:spPr/>
        <p:txBody>
          <a:bodyPr/>
          <a:lstStyle/>
          <a:p>
            <a:pPr rtl="0"/>
            <a:fld id="{2A013F82-EE5E-44EE-A61D-E31C6657F26F}" type="slidenum">
              <a:rPr lang="de-DE" noProof="0" smtClean="0"/>
              <a:t>5</a:t>
            </a:fld>
            <a:endParaRPr lang="de-DE" noProof="0" dirty="0"/>
          </a:p>
        </p:txBody>
      </p:sp>
    </p:spTree>
    <p:extLst>
      <p:ext uri="{BB962C8B-B14F-4D97-AF65-F5344CB8AC3E}">
        <p14:creationId xmlns:p14="http://schemas.microsoft.com/office/powerpoint/2010/main" val="25502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FD2F3F9-2CD7-4A70-9E22-410525EAAB75}"/>
              </a:ext>
            </a:extLst>
          </p:cNvPr>
          <p:cNvSpPr txBox="1"/>
          <p:nvPr/>
        </p:nvSpPr>
        <p:spPr>
          <a:xfrm>
            <a:off x="1269876" y="1196752"/>
            <a:ext cx="9721080" cy="4339650"/>
          </a:xfrm>
          <a:prstGeom prst="rect">
            <a:avLst/>
          </a:prstGeom>
          <a:noFill/>
        </p:spPr>
        <p:txBody>
          <a:bodyPr wrap="square" rtlCol="0">
            <a:spAutoFit/>
          </a:bodyPr>
          <a:lstStyle/>
          <a:p>
            <a:r>
              <a:rPr lang="de-AT" sz="2400" dirty="0">
                <a:solidFill>
                  <a:schemeClr val="accent2">
                    <a:lumMod val="40000"/>
                    <a:lumOff val="60000"/>
                  </a:schemeClr>
                </a:solidFill>
                <a:latin typeface="Calibri" panose="020F0502020204030204" pitchFamily="34" charset="0"/>
                <a:cs typeface="Calibri" panose="020F0502020204030204" pitchFamily="34" charset="0"/>
              </a:rPr>
              <a:t>ANTRAG 1</a:t>
            </a:r>
          </a:p>
          <a:p>
            <a:endParaRPr lang="de-AT"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Antrag zur Änderung der Statuten des Tiroler Schachlandesverbandes</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Folgende Bestimmung soll neu als §18 in den Statuten aufgenommen werden:</a:t>
            </a:r>
            <a:endParaRPr lang="de-DE" dirty="0">
              <a:latin typeface="Calibri" panose="020F0502020204030204" pitchFamily="34" charset="0"/>
              <a:cs typeface="Calibri" panose="020F0502020204030204" pitchFamily="34" charset="0"/>
            </a:endParaRPr>
          </a:p>
          <a:p>
            <a:endParaRPr lang="de-AT" b="1" i="1" dirty="0">
              <a:latin typeface="Calibri" panose="020F0502020204030204" pitchFamily="34" charset="0"/>
              <a:cs typeface="Calibri" panose="020F0502020204030204" pitchFamily="34" charset="0"/>
            </a:endParaRPr>
          </a:p>
          <a:p>
            <a:r>
              <a:rPr lang="de-AT" b="1" i="1" dirty="0">
                <a:latin typeface="Calibri" panose="020F0502020204030204" pitchFamily="34" charset="0"/>
                <a:cs typeface="Calibri" panose="020F0502020204030204" pitchFamily="34" charset="0"/>
              </a:rPr>
              <a:t>§18 Datenschutz</a:t>
            </a:r>
            <a:endParaRPr lang="de-DE" dirty="0">
              <a:latin typeface="Calibri" panose="020F0502020204030204" pitchFamily="34" charset="0"/>
              <a:cs typeface="Calibri" panose="020F0502020204030204" pitchFamily="34" charset="0"/>
            </a:endParaRPr>
          </a:p>
          <a:p>
            <a:pPr algn="just"/>
            <a:br>
              <a:rPr lang="de-AT" i="1" dirty="0">
                <a:latin typeface="Calibri" panose="020F0502020204030204" pitchFamily="34" charset="0"/>
                <a:cs typeface="Calibri" panose="020F0502020204030204" pitchFamily="34" charset="0"/>
              </a:rPr>
            </a:br>
            <a:r>
              <a:rPr lang="de-AT" i="1" dirty="0">
                <a:latin typeface="Calibri" panose="020F0502020204030204" pitchFamily="34" charset="0"/>
                <a:cs typeface="Calibri" panose="020F0502020204030204" pitchFamily="34" charset="0"/>
              </a:rPr>
              <a:t>Als Fachverband aller Tiroler Schachvereine behält sich der Tiroler Schachverband die Erfassung und Verwendung persönlicher Daten seiner Mitglieder vor. Durch die Mitgliedschaft im Tiroler Schachverband gemäß §§ 4 ff der Statuten stimmen die Mitglieder dieser Erfassung und Verwendung zu. Diese erfolgt gemäß den Bestimmungen der Verordnung (EU) 2016/679 des Europäischen Parlaments und des Rates vom 27. April 2016 zum Schutz natürlicher Personen bei der Verarbeitung personenbezogener Daten, zum freien Datenverkehr und zur Aufhebung der Richtlinie 95/46/EG (sog. „Datenschutzgrundverordnung“) sowie dem Bundesgesetz, mit dem das Datenschutzgesetz 2000 geändert wird (sog. „Datenschutz-Anpassungsgesetz 2018“) in geltender Fassung.</a:t>
            </a:r>
            <a:endParaRPr lang="de-DE" dirty="0">
              <a:latin typeface="Calibri" panose="020F0502020204030204" pitchFamily="34" charset="0"/>
              <a:cs typeface="Calibri" panose="020F0502020204030204" pitchFamily="34" charset="0"/>
            </a:endParaRPr>
          </a:p>
        </p:txBody>
      </p:sp>
      <p:sp>
        <p:nvSpPr>
          <p:cNvPr id="2" name="Foliennummernplatzhalter 1">
            <a:extLst>
              <a:ext uri="{FF2B5EF4-FFF2-40B4-BE49-F238E27FC236}">
                <a16:creationId xmlns:a16="http://schemas.microsoft.com/office/drawing/2014/main" id="{9F2CA332-0C7E-451F-BB76-8181AB699344}"/>
              </a:ext>
            </a:extLst>
          </p:cNvPr>
          <p:cNvSpPr>
            <a:spLocks noGrp="1"/>
          </p:cNvSpPr>
          <p:nvPr>
            <p:ph type="sldNum" sz="quarter" idx="12"/>
          </p:nvPr>
        </p:nvSpPr>
        <p:spPr/>
        <p:txBody>
          <a:bodyPr/>
          <a:lstStyle/>
          <a:p>
            <a:pPr rtl="0"/>
            <a:fld id="{2A013F82-EE5E-44EE-A61D-E31C6657F26F}" type="slidenum">
              <a:rPr lang="de-DE" noProof="0" smtClean="0"/>
              <a:t>6</a:t>
            </a:fld>
            <a:endParaRPr lang="de-DE" noProof="0" dirty="0"/>
          </a:p>
        </p:txBody>
      </p:sp>
      <p:sp>
        <p:nvSpPr>
          <p:cNvPr id="3" name="Pfeil: nach links 2">
            <a:hlinkClick r:id="rId2" action="ppaction://hlinksldjump"/>
            <a:extLst>
              <a:ext uri="{FF2B5EF4-FFF2-40B4-BE49-F238E27FC236}">
                <a16:creationId xmlns:a16="http://schemas.microsoft.com/office/drawing/2014/main" id="{E033D13B-AAF8-409B-8050-521D4A604881}"/>
              </a:ext>
            </a:extLst>
          </p:cNvPr>
          <p:cNvSpPr/>
          <p:nvPr/>
        </p:nvSpPr>
        <p:spPr>
          <a:xfrm>
            <a:off x="1269876" y="5949280"/>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698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3A1BA8D-548E-41E6-B55C-6FE04B516FD1}"/>
              </a:ext>
            </a:extLst>
          </p:cNvPr>
          <p:cNvSpPr txBox="1"/>
          <p:nvPr/>
        </p:nvSpPr>
        <p:spPr>
          <a:xfrm>
            <a:off x="981844" y="548680"/>
            <a:ext cx="10225136" cy="5170646"/>
          </a:xfrm>
          <a:prstGeom prst="rect">
            <a:avLst/>
          </a:prstGeom>
          <a:noFill/>
        </p:spPr>
        <p:txBody>
          <a:bodyPr wrap="square" rtlCol="0">
            <a:spAutoFit/>
          </a:bodyPr>
          <a:lstStyle/>
          <a:p>
            <a:r>
              <a:rPr lang="de-AT" sz="2400" dirty="0">
                <a:solidFill>
                  <a:schemeClr val="accent2">
                    <a:lumMod val="40000"/>
                    <a:lumOff val="60000"/>
                  </a:schemeClr>
                </a:solidFill>
                <a:latin typeface="Calibri" panose="020F0502020204030204" pitchFamily="34" charset="0"/>
                <a:cs typeface="Calibri" panose="020F0502020204030204" pitchFamily="34" charset="0"/>
              </a:rPr>
              <a:t>ANTRAG 2</a:t>
            </a:r>
          </a:p>
          <a:p>
            <a:endParaRPr lang="de-AT"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Der Vorstand des Landesverbands Tirol stellt an den Landestag folgenden Antrag:</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 </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Die TUWO des Landesverbandes soll in folgender Weise verändert werden:</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Für Proteste sollte es einen zusätzlichen überregionalen Instanzenweg geben.</a:t>
            </a:r>
            <a:br>
              <a:rPr lang="de-AT" dirty="0">
                <a:latin typeface="Calibri" panose="020F0502020204030204" pitchFamily="34" charset="0"/>
                <a:cs typeface="Calibri" panose="020F0502020204030204" pitchFamily="34" charset="0"/>
              </a:rPr>
            </a:br>
            <a:r>
              <a:rPr lang="de-AT" dirty="0">
                <a:latin typeface="Calibri" panose="020F0502020204030204" pitchFamily="34" charset="0"/>
                <a:cs typeface="Calibri" panose="020F0502020204030204" pitchFamily="34" charset="0"/>
              </a:rPr>
              <a:t>Es soll die technische Kommission des ÖSB als letzter Instanzenweg hinzugefügt werden.</a:t>
            </a:r>
            <a:br>
              <a:rPr lang="de-AT" dirty="0">
                <a:latin typeface="Calibri" panose="020F0502020204030204" pitchFamily="34" charset="0"/>
                <a:cs typeface="Calibri" panose="020F0502020204030204" pitchFamily="34" charset="0"/>
              </a:rPr>
            </a:br>
            <a:r>
              <a:rPr lang="de-AT" dirty="0">
                <a:latin typeface="Calibri" panose="020F0502020204030204" pitchFamily="34" charset="0"/>
                <a:cs typeface="Calibri" panose="020F0502020204030204" pitchFamily="34" charset="0"/>
              </a:rPr>
              <a:t>Dadurch soll es im Protestfalle für alle Parteien auch die Möglichkeit geben, ein "Schiedsgericht" außerhalb von Tirol zu befragen.</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 </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Die Änderungen der TUWO sind rot markiert:</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 4 Proteste, Berufen und Strafen:</a:t>
            </a:r>
            <a:br>
              <a:rPr lang="de-AT" dirty="0">
                <a:latin typeface="Calibri" panose="020F0502020204030204" pitchFamily="34" charset="0"/>
                <a:cs typeface="Calibri" panose="020F0502020204030204" pitchFamily="34" charset="0"/>
              </a:rPr>
            </a:br>
            <a:r>
              <a:rPr lang="de-AT" dirty="0">
                <a:latin typeface="Calibri" panose="020F0502020204030204" pitchFamily="34" charset="0"/>
                <a:cs typeface="Calibri" panose="020F0502020204030204" pitchFamily="34" charset="0"/>
              </a:rPr>
              <a:t>4.1 Für alle Streitfälle in Bewerben des Tiroler Landesverbandes gilt für Proteste und Berufungen folgender Instanzenzug:</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 Schiedsrichter</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 Landesspielleitung</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 unabhängiges Schiedsgericht, welches jedes Jahr vom Landestag gewählt wird.</a:t>
            </a:r>
            <a:endParaRPr lang="de-DE" dirty="0">
              <a:latin typeface="Calibri" panose="020F0502020204030204" pitchFamily="34" charset="0"/>
              <a:cs typeface="Calibri" panose="020F0502020204030204" pitchFamily="34" charset="0"/>
            </a:endParaRPr>
          </a:p>
          <a:p>
            <a:r>
              <a:rPr lang="de-AT" dirty="0">
                <a:latin typeface="Calibri" panose="020F0502020204030204" pitchFamily="34" charset="0"/>
                <a:cs typeface="Calibri" panose="020F0502020204030204" pitchFamily="34" charset="0"/>
              </a:rPr>
              <a:t>• </a:t>
            </a:r>
            <a:r>
              <a:rPr lang="de-AT" dirty="0">
                <a:solidFill>
                  <a:srgbClr val="FF0000"/>
                </a:solidFill>
                <a:latin typeface="Calibri" panose="020F0502020204030204" pitchFamily="34" charset="0"/>
                <a:cs typeface="Calibri" panose="020F0502020204030204" pitchFamily="34" charset="0"/>
              </a:rPr>
              <a:t>technische Kommission des ÖSB</a:t>
            </a:r>
            <a:endParaRPr lang="de-DE" dirty="0">
              <a:solidFill>
                <a:srgbClr val="FF0000"/>
              </a:solidFill>
              <a:latin typeface="Calibri" panose="020F0502020204030204" pitchFamily="34" charset="0"/>
              <a:cs typeface="Calibri" panose="020F0502020204030204" pitchFamily="34" charset="0"/>
            </a:endParaRPr>
          </a:p>
        </p:txBody>
      </p:sp>
      <p:sp>
        <p:nvSpPr>
          <p:cNvPr id="2" name="Foliennummernplatzhalter 1">
            <a:extLst>
              <a:ext uri="{FF2B5EF4-FFF2-40B4-BE49-F238E27FC236}">
                <a16:creationId xmlns:a16="http://schemas.microsoft.com/office/drawing/2014/main" id="{CCAD20A3-595A-44F0-8D06-FA97BFE4E052}"/>
              </a:ext>
            </a:extLst>
          </p:cNvPr>
          <p:cNvSpPr>
            <a:spLocks noGrp="1"/>
          </p:cNvSpPr>
          <p:nvPr>
            <p:ph type="sldNum" sz="quarter" idx="12"/>
          </p:nvPr>
        </p:nvSpPr>
        <p:spPr/>
        <p:txBody>
          <a:bodyPr/>
          <a:lstStyle/>
          <a:p>
            <a:pPr rtl="0"/>
            <a:fld id="{2A013F82-EE5E-44EE-A61D-E31C6657F26F}" type="slidenum">
              <a:rPr lang="de-DE" noProof="0" smtClean="0"/>
              <a:t>7</a:t>
            </a:fld>
            <a:endParaRPr lang="de-DE" noProof="0" dirty="0"/>
          </a:p>
        </p:txBody>
      </p:sp>
      <p:sp>
        <p:nvSpPr>
          <p:cNvPr id="5" name="Pfeil: nach links 4">
            <a:hlinkClick r:id="rId2" action="ppaction://hlinksldjump"/>
            <a:extLst>
              <a:ext uri="{FF2B5EF4-FFF2-40B4-BE49-F238E27FC236}">
                <a16:creationId xmlns:a16="http://schemas.microsoft.com/office/drawing/2014/main" id="{1E2511D4-8BAC-48FB-9979-19DEF6853576}"/>
              </a:ext>
            </a:extLst>
          </p:cNvPr>
          <p:cNvSpPr/>
          <p:nvPr/>
        </p:nvSpPr>
        <p:spPr>
          <a:xfrm>
            <a:off x="1269876" y="5949280"/>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3629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0CBB7DA-C4C1-4B71-91CA-767F2032C9DE}"/>
              </a:ext>
            </a:extLst>
          </p:cNvPr>
          <p:cNvSpPr txBox="1"/>
          <p:nvPr/>
        </p:nvSpPr>
        <p:spPr>
          <a:xfrm>
            <a:off x="477788" y="332656"/>
            <a:ext cx="11233248" cy="6088846"/>
          </a:xfrm>
          <a:prstGeom prst="rect">
            <a:avLst/>
          </a:prstGeom>
          <a:noFill/>
        </p:spPr>
        <p:txBody>
          <a:bodyPr wrap="square" rtlCol="0">
            <a:spAutoFit/>
          </a:bodyPr>
          <a:lstStyle/>
          <a:p>
            <a:pPr>
              <a:spcAft>
                <a:spcPts val="0"/>
              </a:spcAft>
            </a:pPr>
            <a:r>
              <a:rPr lang="de-AT" sz="2400" b="1" dirty="0">
                <a:solidFill>
                  <a:schemeClr val="bg2">
                    <a:lumMod val="25000"/>
                    <a:lumOff val="75000"/>
                  </a:schemeClr>
                </a:solidFill>
                <a:latin typeface="Calibri" panose="020F0502020204030204" pitchFamily="34" charset="0"/>
                <a:ea typeface="Calibri" panose="020F0502020204030204" pitchFamily="34" charset="0"/>
                <a:cs typeface="Calibri" panose="020F0502020204030204" pitchFamily="34" charset="0"/>
              </a:rPr>
              <a:t>ANTRAG 3</a:t>
            </a:r>
            <a:br>
              <a:rPr lang="de-AT" b="1" dirty="0">
                <a:latin typeface="Calibri" panose="020F0502020204030204" pitchFamily="34" charset="0"/>
                <a:ea typeface="Calibri" panose="020F0502020204030204" pitchFamily="34" charset="0"/>
                <a:cs typeface="Calibri" panose="020F0502020204030204" pitchFamily="34" charset="0"/>
              </a:rPr>
            </a:br>
            <a:r>
              <a:rPr lang="de-AT" b="1" dirty="0">
                <a:latin typeface="Calibri" panose="020F0502020204030204" pitchFamily="34" charset="0"/>
                <a:ea typeface="Calibri" panose="020F0502020204030204" pitchFamily="34" charset="0"/>
                <a:cs typeface="Calibri" panose="020F0502020204030204" pitchFamily="34" charset="0"/>
              </a:rPr>
              <a:t>Der Vorstand des Landesverbands Tirol stellt an den Landestag folgenden Antrag:</a:t>
            </a:r>
            <a:endParaRPr lang="de-DE" sz="1600" b="1" dirty="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de-AT" sz="1600" dirty="0">
                <a:latin typeface="Calibri" panose="020F0502020204030204" pitchFamily="34" charset="0"/>
                <a:ea typeface="Calibri" panose="020F0502020204030204" pitchFamily="34" charset="0"/>
                <a:cs typeface="Calibri" panose="020F0502020204030204" pitchFamily="34" charset="0"/>
              </a:rPr>
              <a:t> </a:t>
            </a:r>
            <a:r>
              <a:rPr lang="de-AT" dirty="0">
                <a:latin typeface="Calibri" panose="020F0502020204030204" pitchFamily="34" charset="0"/>
                <a:ea typeface="Calibri" panose="020F0502020204030204" pitchFamily="34" charset="0"/>
                <a:cs typeface="Calibri" panose="020F0502020204030204" pitchFamily="34" charset="0"/>
              </a:rPr>
              <a:t>Die TUWO des Landesverbandes soll in folgender Weise verändert werden:</a:t>
            </a:r>
            <a:endParaRPr lang="de-DE" sz="1600" dirty="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de-AT" sz="1600" dirty="0">
                <a:latin typeface="Calibri" panose="020F0502020204030204" pitchFamily="34" charset="0"/>
                <a:ea typeface="Calibri" panose="020F0502020204030204" pitchFamily="34" charset="0"/>
                <a:cs typeface="Calibri" panose="020F0502020204030204" pitchFamily="34" charset="0"/>
              </a:rPr>
              <a:t>Zur Einreihung von Spielern in der Mannschaftsaufstellung der TMM, welche keine nationale oder internationale Elozahl haben, soll es möglich sein eine entsprechende andere nationale Elozahl heranzuziehen. Dies soll es ermöglichen dass ausländische Spieler, die in der TMM eingesetzt werden, in der Aufstellung entsprechend ihrem </a:t>
            </a:r>
            <a:r>
              <a:rPr lang="de-AT" sz="1600" dirty="0" err="1">
                <a:latin typeface="Calibri" panose="020F0502020204030204" pitchFamily="34" charset="0"/>
                <a:ea typeface="Calibri" panose="020F0502020204030204" pitchFamily="34" charset="0"/>
                <a:cs typeface="Calibri" panose="020F0502020204030204" pitchFamily="34" charset="0"/>
              </a:rPr>
              <a:t>schachlichen</a:t>
            </a:r>
            <a:r>
              <a:rPr lang="de-AT" sz="1600" dirty="0">
                <a:latin typeface="Calibri" panose="020F0502020204030204" pitchFamily="34" charset="0"/>
                <a:ea typeface="Calibri" panose="020F0502020204030204" pitchFamily="34" charset="0"/>
                <a:cs typeface="Calibri" panose="020F0502020204030204" pitchFamily="34" charset="0"/>
              </a:rPr>
              <a:t> Niveau eingesetzt werden können.</a:t>
            </a:r>
            <a:endParaRPr lang="de-DE" sz="1600" dirty="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de-AT" sz="1600" dirty="0">
                <a:latin typeface="Calibri" panose="020F0502020204030204" pitchFamily="34" charset="0"/>
                <a:ea typeface="Calibri" panose="020F0502020204030204" pitchFamily="34" charset="0"/>
                <a:cs typeface="Calibri" panose="020F0502020204030204" pitchFamily="34" charset="0"/>
              </a:rPr>
              <a:t> Die Änderungen der TUWO sind rot markiert:</a:t>
            </a:r>
            <a:endParaRPr lang="de-DE" sz="1600" dirty="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de-AT" sz="1600" dirty="0">
                <a:latin typeface="Calibri" panose="020F0502020204030204" pitchFamily="34" charset="0"/>
                <a:ea typeface="Calibri" panose="020F0502020204030204" pitchFamily="34" charset="0"/>
                <a:cs typeface="Calibri" panose="020F0502020204030204" pitchFamily="34" charset="0"/>
              </a:rPr>
              <a:t>§ 9 Tiroler Mannschaftsmeisterschaft (TMM)</a:t>
            </a:r>
            <a:br>
              <a:rPr lang="de-AT" sz="1600" dirty="0">
                <a:latin typeface="Calibri" panose="020F0502020204030204" pitchFamily="34" charset="0"/>
                <a:ea typeface="Calibri" panose="020F0502020204030204" pitchFamily="34" charset="0"/>
                <a:cs typeface="Calibri" panose="020F0502020204030204" pitchFamily="34" charset="0"/>
              </a:rPr>
            </a:br>
            <a:r>
              <a:rPr lang="de-AT" sz="1600" dirty="0">
                <a:latin typeface="Calibri" panose="020F0502020204030204" pitchFamily="34" charset="0"/>
                <a:ea typeface="Calibri" panose="020F0502020204030204" pitchFamily="34" charset="0"/>
                <a:cs typeface="Calibri" panose="020F0502020204030204" pitchFamily="34" charset="0"/>
              </a:rPr>
              <a:t>9.10 Kader</a:t>
            </a:r>
            <a:br>
              <a:rPr lang="de-DE" sz="1600" dirty="0">
                <a:latin typeface="Calibri" panose="020F0502020204030204" pitchFamily="34" charset="0"/>
                <a:ea typeface="Calibri" panose="020F0502020204030204" pitchFamily="34" charset="0"/>
                <a:cs typeface="Calibri" panose="020F0502020204030204" pitchFamily="34" charset="0"/>
              </a:rPr>
            </a:br>
            <a:r>
              <a:rPr lang="de-AT" sz="1600" dirty="0">
                <a:latin typeface="Calibri" panose="020F0502020204030204" pitchFamily="34" charset="0"/>
                <a:ea typeface="Calibri" panose="020F0502020204030204" pitchFamily="34" charset="0"/>
                <a:cs typeface="Calibri" panose="020F0502020204030204" pitchFamily="34" charset="0"/>
              </a:rPr>
              <a:t>Abs. 3.: Die Reihung in den Kaderlisten erfolgt nach der Spielstärke. Ein Spieler darf maximal 200 Elo-Punkte </a:t>
            </a:r>
            <a:r>
              <a:rPr lang="de-AT" sz="1600" b="1" strike="sngStrike" dirty="0">
                <a:solidFill>
                  <a:srgbClr val="FF0000"/>
                </a:solidFill>
                <a:latin typeface="Calibri" panose="020F0502020204030204" pitchFamily="34" charset="0"/>
                <a:ea typeface="Calibri" panose="020F0502020204030204" pitchFamily="34" charset="0"/>
                <a:cs typeface="Calibri" panose="020F0502020204030204" pitchFamily="34" charset="0"/>
              </a:rPr>
              <a:t>(österreichische </a:t>
            </a:r>
            <a:r>
              <a:rPr lang="de-AT" sz="1600" b="1" strike="sngStrike" dirty="0" err="1">
                <a:solidFill>
                  <a:srgbClr val="FF0000"/>
                </a:solidFill>
                <a:latin typeface="Calibri" panose="020F0502020204030204" pitchFamily="34" charset="0"/>
                <a:ea typeface="Calibri" panose="020F0502020204030204" pitchFamily="34" charset="0"/>
                <a:cs typeface="Calibri" panose="020F0502020204030204" pitchFamily="34" charset="0"/>
              </a:rPr>
              <a:t>Eloliste</a:t>
            </a:r>
            <a:r>
              <a:rPr lang="de-AT" sz="1600" b="1" strike="sngStrike"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de-AT" sz="1600" b="1" dirty="0">
                <a:solidFill>
                  <a:srgbClr val="00000A"/>
                </a:solidFill>
                <a:latin typeface="Calibri" panose="020F0502020204030204" pitchFamily="34" charset="0"/>
                <a:ea typeface="Calibri" panose="020F0502020204030204" pitchFamily="34" charset="0"/>
                <a:cs typeface="Calibri" panose="020F0502020204030204" pitchFamily="34" charset="0"/>
              </a:rPr>
              <a:t> </a:t>
            </a:r>
            <a:r>
              <a:rPr lang="de-AT" sz="1600" dirty="0">
                <a:solidFill>
                  <a:srgbClr val="00000A"/>
                </a:solidFill>
                <a:latin typeface="Calibri" panose="020F0502020204030204" pitchFamily="34" charset="0"/>
                <a:ea typeface="Calibri" panose="020F0502020204030204" pitchFamily="34" charset="0"/>
                <a:cs typeface="Calibri" panose="020F0502020204030204" pitchFamily="34" charset="0"/>
              </a:rPr>
              <a:t>mehr als jeder vor ihm gereihte Spieler haben.</a:t>
            </a:r>
            <a:endParaRPr lang="de-DE" sz="16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Abs. 4.: Für die in Abs. 3 genannten Elo-Punkte werden folgende </a:t>
            </a:r>
            <a:r>
              <a:rPr lang="de-AT"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Elolisten</a:t>
            </a: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herangezogen:</a:t>
            </a:r>
            <a:b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Landesliga: </a:t>
            </a:r>
            <a:b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 Die Internationale Elozahl der FIDE</a:t>
            </a:r>
            <a:b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 Falls ein Spieler keine Internationale Elozahl hat, die österreichische Elozahl </a:t>
            </a:r>
            <a:b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 Falls ein Spieler auch keine österreichische Elozahl hat, kann eine andere nationale Elozahl verwendet werden. </a:t>
            </a:r>
            <a:r>
              <a:rPr lang="de-AT" sz="1600" b="1">
                <a:solidFill>
                  <a:srgbClr val="FF0000"/>
                </a:solidFill>
                <a:latin typeface="Calibri" panose="020F0502020204030204" pitchFamily="34" charset="0"/>
                <a:ea typeface="Calibri" panose="020F0502020204030204" pitchFamily="34" charset="0"/>
                <a:cs typeface="Calibri" panose="020F0502020204030204" pitchFamily="34" charset="0"/>
              </a:rPr>
              <a:t>Diese Einstufung </a:t>
            </a: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hat der Verein der Landesspielleitung bei der Übermittlung der Kaderlisten nachzuweisen.</a:t>
            </a:r>
            <a:endParaRPr lang="de-DE" sz="1600" b="1"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1. Klasse, 2. Klasse, Gebietsklasse:</a:t>
            </a:r>
            <a:b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 Die österreichische Elozahl - Falls ein Spieler keine österreichische Elozahl hat, die Internationale Elozahl der FIDE</a:t>
            </a:r>
            <a:b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de-AT"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 Falls ein Spieler auch keine Internationale Elozahl hat, kann eine andere nationale Elozahl verwendet werden. Diese Einstufung hat der Verein der Landesspielleitung bei der Übermittlung der Kaderlisten nachzuweisen.</a:t>
            </a:r>
            <a:endParaRPr lang="de-DE" sz="1600" b="1"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Foliennummernplatzhalter 1">
            <a:extLst>
              <a:ext uri="{FF2B5EF4-FFF2-40B4-BE49-F238E27FC236}">
                <a16:creationId xmlns:a16="http://schemas.microsoft.com/office/drawing/2014/main" id="{D287DC6F-9A02-4C08-BFBF-4449ED49AB4D}"/>
              </a:ext>
            </a:extLst>
          </p:cNvPr>
          <p:cNvSpPr>
            <a:spLocks noGrp="1"/>
          </p:cNvSpPr>
          <p:nvPr>
            <p:ph type="sldNum" sz="quarter" idx="12"/>
          </p:nvPr>
        </p:nvSpPr>
        <p:spPr/>
        <p:txBody>
          <a:bodyPr/>
          <a:lstStyle/>
          <a:p>
            <a:pPr rtl="0"/>
            <a:fld id="{2A013F82-EE5E-44EE-A61D-E31C6657F26F}" type="slidenum">
              <a:rPr lang="de-DE" noProof="0" smtClean="0"/>
              <a:t>8</a:t>
            </a:fld>
            <a:endParaRPr lang="de-DE" noProof="0" dirty="0"/>
          </a:p>
        </p:txBody>
      </p:sp>
      <p:pic>
        <p:nvPicPr>
          <p:cNvPr id="3" name="Grafik 2">
            <a:hlinkClick r:id="rId2" action="ppaction://hlinksldjump"/>
            <a:extLst>
              <a:ext uri="{FF2B5EF4-FFF2-40B4-BE49-F238E27FC236}">
                <a16:creationId xmlns:a16="http://schemas.microsoft.com/office/drawing/2014/main" id="{C30C9847-16E0-447F-B8E1-CAFC29CE3D3E}"/>
              </a:ext>
            </a:extLst>
          </p:cNvPr>
          <p:cNvPicPr>
            <a:picLocks noChangeAspect="1"/>
          </p:cNvPicPr>
          <p:nvPr/>
        </p:nvPicPr>
        <p:blipFill>
          <a:blip r:embed="rId3"/>
          <a:stretch>
            <a:fillRect/>
          </a:stretch>
        </p:blipFill>
        <p:spPr>
          <a:xfrm>
            <a:off x="549796" y="6381328"/>
            <a:ext cx="524301" cy="323116"/>
          </a:xfrm>
          <a:prstGeom prst="rect">
            <a:avLst/>
          </a:prstGeom>
        </p:spPr>
      </p:pic>
    </p:spTree>
    <p:extLst>
      <p:ext uri="{BB962C8B-B14F-4D97-AF65-F5344CB8AC3E}">
        <p14:creationId xmlns:p14="http://schemas.microsoft.com/office/powerpoint/2010/main" val="151795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04F3FAF-42A7-4A72-B671-63E9135A8776}"/>
              </a:ext>
            </a:extLst>
          </p:cNvPr>
          <p:cNvSpPr txBox="1"/>
          <p:nvPr/>
        </p:nvSpPr>
        <p:spPr>
          <a:xfrm>
            <a:off x="1701924" y="476672"/>
            <a:ext cx="9505056" cy="6001643"/>
          </a:xfrm>
          <a:prstGeom prst="rect">
            <a:avLst/>
          </a:prstGeom>
          <a:noFill/>
        </p:spPr>
        <p:txBody>
          <a:bodyPr wrap="square" rtlCol="0">
            <a:spAutoFit/>
          </a:bodyPr>
          <a:lstStyle/>
          <a:p>
            <a:r>
              <a:rPr lang="de-DE" sz="2400" dirty="0">
                <a:solidFill>
                  <a:schemeClr val="accent1">
                    <a:lumMod val="60000"/>
                    <a:lumOff val="40000"/>
                  </a:schemeClr>
                </a:solidFill>
                <a:latin typeface="Calibri" panose="020F0502020204030204" pitchFamily="34" charset="0"/>
                <a:cs typeface="Calibri" panose="020F0502020204030204" pitchFamily="34" charset="0"/>
              </a:rPr>
              <a:t>ANTRAG 4 Rochade Rum</a:t>
            </a:r>
          </a:p>
          <a:p>
            <a:r>
              <a:rPr lang="de-DE" dirty="0">
                <a:latin typeface="Calibri" panose="020F0502020204030204" pitchFamily="34" charset="0"/>
                <a:cs typeface="Calibri" panose="020F0502020204030204" pitchFamily="34" charset="0"/>
              </a:rPr>
              <a:t> Abschlussbuffet - Schlussrunde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Im Namen des Vereins und als LL Mannschaftsführer von Rochade Rum möchte ich folgenden Antrag einbringen: </a:t>
            </a:r>
          </a:p>
          <a:p>
            <a:pPr lvl="1"/>
            <a:r>
              <a:rPr lang="de-DE" dirty="0">
                <a:latin typeface="Calibri" panose="020F0502020204030204" pitchFamily="34" charset="0"/>
                <a:cs typeface="Calibri" panose="020F0502020204030204" pitchFamily="34" charset="0"/>
              </a:rPr>
              <a:t>In der Südtirol Meisterschaft gibt es nach der gemeinsamen Schlussrunde ein großes Buffet (Essen und Trinken) für alle, welches vom dortigen Landesverband - über ein Cateringfirma, organisiert und finanziert wird. Selbiges möchte ich auch für Nordtirol anregen bzw. beantragen, denn: </a:t>
            </a:r>
          </a:p>
          <a:p>
            <a:pPr marL="800100" lvl="1" indent="-342900">
              <a:buFont typeface="+mj-lt"/>
              <a:buAutoNum type="arabicPeriod"/>
            </a:pPr>
            <a:r>
              <a:rPr lang="de-DE" dirty="0">
                <a:latin typeface="Calibri" panose="020F0502020204030204" pitchFamily="34" charset="0"/>
                <a:cs typeface="Calibri" panose="020F0502020204030204" pitchFamily="34" charset="0"/>
              </a:rPr>
              <a:t>Gemeinsames Essen, nach der letzten gespielten Partie fördert den Zusammenhalt (Teambuilding) aller Tiroler </a:t>
            </a:r>
            <a:r>
              <a:rPr lang="de-DE" dirty="0" err="1">
                <a:latin typeface="Calibri" panose="020F0502020204030204" pitchFamily="34" charset="0"/>
                <a:cs typeface="Calibri" panose="020F0502020204030204" pitchFamily="34" charset="0"/>
              </a:rPr>
              <a:t>SchachspielerInnen</a:t>
            </a:r>
            <a:r>
              <a:rPr lang="de-DE" dirty="0">
                <a:latin typeface="Calibri" panose="020F0502020204030204" pitchFamily="34" charset="0"/>
                <a:cs typeface="Calibri" panose="020F0502020204030204" pitchFamily="34" charset="0"/>
              </a:rPr>
              <a:t> und das Kennenlernen über die internen Vereinsgrenzen hinweg.</a:t>
            </a:r>
          </a:p>
          <a:p>
            <a:pPr marL="800100" lvl="1" indent="-342900">
              <a:buFont typeface="+mj-lt"/>
              <a:buAutoNum type="arabicPeriod"/>
            </a:pPr>
            <a:r>
              <a:rPr lang="de-DE" dirty="0">
                <a:latin typeface="Calibri" panose="020F0502020204030204" pitchFamily="34" charset="0"/>
                <a:cs typeface="Calibri" panose="020F0502020204030204" pitchFamily="34" charset="0"/>
              </a:rPr>
              <a:t>Würde die Meisterehrung (ev. aller Klassen und nicht nur der Liga) einen würdigeren und größeren Rahmen bekommen, wenn auch andere Spieler anwesend sind und Beifall zollen. Sonst bekommt man die Auszeichnung bzw. Verleihung nur peripher und posthum über die tolle Homepage - Bravo Herbert!, mit. </a:t>
            </a:r>
          </a:p>
          <a:p>
            <a:pPr marL="800100" lvl="1" indent="-342900">
              <a:buFont typeface="+mj-lt"/>
              <a:buAutoNum type="arabicPeriod"/>
            </a:pPr>
            <a:r>
              <a:rPr lang="de-DE" dirty="0">
                <a:latin typeface="Calibri" panose="020F0502020204030204" pitchFamily="34" charset="0"/>
                <a:cs typeface="Calibri" panose="020F0502020204030204" pitchFamily="34" charset="0"/>
              </a:rPr>
              <a:t>Erfahrungsgemäß verstreuen sich leider die anwesenden Spieler nach der Schlussrunde - ohne gemeinsamen, runden Abschluss der langen Meisterschaft. </a:t>
            </a:r>
          </a:p>
          <a:p>
            <a:pPr marL="800100" lvl="1" indent="-342900">
              <a:buFont typeface="+mj-lt"/>
              <a:buAutoNum type="arabicPeriod"/>
            </a:pPr>
            <a:r>
              <a:rPr lang="de-DE" dirty="0">
                <a:latin typeface="Calibri" panose="020F0502020204030204" pitchFamily="34" charset="0"/>
                <a:cs typeface="Calibri" panose="020F0502020204030204" pitchFamily="34" charset="0"/>
              </a:rPr>
              <a:t>Was in Südtirol billig ist, könnte doch auch in Nordtirol gut sein!?!  </a:t>
            </a:r>
          </a:p>
          <a:p>
            <a:pPr marL="800100" lvl="1" indent="-342900">
              <a:buFont typeface="+mj-lt"/>
              <a:buAutoNum type="arabicPeriod"/>
            </a:pPr>
            <a:r>
              <a:rPr lang="de-DE" dirty="0">
                <a:latin typeface="Calibri" panose="020F0502020204030204" pitchFamily="34" charset="0"/>
                <a:cs typeface="Calibri" panose="020F0502020204030204" pitchFamily="34" charset="0"/>
              </a:rPr>
              <a:t>ANSONSTEN: BRAVISSIMO und weiter so!!!! </a:t>
            </a:r>
          </a:p>
          <a:p>
            <a:pPr marL="800100" lvl="1" indent="-342900">
              <a:buFont typeface="+mj-lt"/>
              <a:buAutoNum type="arabicPeriod"/>
            </a:pPr>
            <a:endParaRPr lang="de-DE" dirty="0">
              <a:latin typeface="Calibri" panose="020F0502020204030204" pitchFamily="34" charset="0"/>
              <a:cs typeface="Calibri" panose="020F0502020204030204" pitchFamily="34" charset="0"/>
            </a:endParaRPr>
          </a:p>
          <a:p>
            <a:pPr lvl="1"/>
            <a:r>
              <a:rPr lang="de-DE" dirty="0">
                <a:latin typeface="Calibri" panose="020F0502020204030204" pitchFamily="34" charset="0"/>
                <a:cs typeface="Calibri" panose="020F0502020204030204" pitchFamily="34" charset="0"/>
              </a:rPr>
              <a:t>Mit besten Grüßen Gerhard Steger MF Rochade Rum</a:t>
            </a:r>
          </a:p>
        </p:txBody>
      </p:sp>
      <p:sp>
        <p:nvSpPr>
          <p:cNvPr id="5" name="Foliennummernplatzhalter 4">
            <a:extLst>
              <a:ext uri="{FF2B5EF4-FFF2-40B4-BE49-F238E27FC236}">
                <a16:creationId xmlns:a16="http://schemas.microsoft.com/office/drawing/2014/main" id="{59A73881-5BB6-45A4-97EC-D458C872B090}"/>
              </a:ext>
            </a:extLst>
          </p:cNvPr>
          <p:cNvSpPr>
            <a:spLocks noGrp="1"/>
          </p:cNvSpPr>
          <p:nvPr>
            <p:ph type="sldNum" sz="quarter" idx="12"/>
          </p:nvPr>
        </p:nvSpPr>
        <p:spPr/>
        <p:txBody>
          <a:bodyPr/>
          <a:lstStyle/>
          <a:p>
            <a:pPr rtl="0"/>
            <a:fld id="{2A013F82-EE5E-44EE-A61D-E31C6657F26F}" type="slidenum">
              <a:rPr lang="de-DE" noProof="0" smtClean="0"/>
              <a:t>9</a:t>
            </a:fld>
            <a:endParaRPr lang="de-DE" noProof="0" dirty="0"/>
          </a:p>
        </p:txBody>
      </p:sp>
      <p:sp>
        <p:nvSpPr>
          <p:cNvPr id="6" name="Pfeil: nach links 5">
            <a:hlinkClick r:id="rId2" action="ppaction://hlinksldjump"/>
            <a:extLst>
              <a:ext uri="{FF2B5EF4-FFF2-40B4-BE49-F238E27FC236}">
                <a16:creationId xmlns:a16="http://schemas.microsoft.com/office/drawing/2014/main" id="{362D1FC6-08E1-499B-9DD7-49C7DAFB438B}"/>
              </a:ext>
            </a:extLst>
          </p:cNvPr>
          <p:cNvSpPr/>
          <p:nvPr/>
        </p:nvSpPr>
        <p:spPr>
          <a:xfrm>
            <a:off x="765820" y="5805264"/>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237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er blauer Tunnel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6_TF02895261_TF02895261.potx" id="{2AB7ECFD-3DD1-437A-800A-4010CF699F01}" vid="{7CC23B45-6F2F-47A4-B56E-506F3FC28B8A}"/>
    </a:ext>
  </a:extLst>
</a:theme>
</file>

<file path=ppt/theme/theme2.xml><?xml version="1.0" encoding="utf-8"?>
<a:theme xmlns:a="http://schemas.openxmlformats.org/drawingml/2006/main" name="Office-Design">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Design">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4873beb7-5857-4685-be1f-d57550cc96cc"/>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Digitale Businesspräsentation Blauer Tunnel (Breitbild)</Template>
  <TotalTime>0</TotalTime>
  <Words>423</Words>
  <Application>Microsoft Office PowerPoint</Application>
  <PresentationFormat>Benutzerdefiniert</PresentationFormat>
  <Paragraphs>118</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Corbel</vt:lpstr>
      <vt:lpstr>Times New Roman</vt:lpstr>
      <vt:lpstr>Digitaler blauer Tunnel 16 x 9</vt:lpstr>
      <vt:lpstr>LANDES TAG 2018</vt:lpstr>
      <vt:lpstr>TAGESORDNUNG</vt:lpstr>
      <vt:lpstr>Homepage des LV Tirol                                                         http://tirol.chess.at</vt:lpstr>
      <vt:lpstr>ANTRÄGE,  die zeitgerecht bis 1 Woche vor dem Landestag eingebracht wurden: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2018-04-22T12:01:36Z</dcterms:created>
  <dcterms:modified xsi:type="dcterms:W3CDTF">2018-05-03T15:45:03Z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